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9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2" r:id="rId3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99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929292"/>
        </a:solidFill>
        <a:effectLst/>
        <a:uFillTx/>
        <a:latin typeface="Graphik"/>
        <a:ea typeface="Graphik"/>
        <a:cs typeface="Graphik"/>
        <a:sym typeface="Graphik"/>
      </a:defRPr>
    </a:lvl1pPr>
    <a:lvl2pPr marL="0" marR="0" indent="457200" algn="ctr" defTabSz="17399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929292"/>
        </a:solidFill>
        <a:effectLst/>
        <a:uFillTx/>
        <a:latin typeface="Graphik"/>
        <a:ea typeface="Graphik"/>
        <a:cs typeface="Graphik"/>
        <a:sym typeface="Graphik"/>
      </a:defRPr>
    </a:lvl2pPr>
    <a:lvl3pPr marL="0" marR="0" indent="914400" algn="ctr" defTabSz="17399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929292"/>
        </a:solidFill>
        <a:effectLst/>
        <a:uFillTx/>
        <a:latin typeface="Graphik"/>
        <a:ea typeface="Graphik"/>
        <a:cs typeface="Graphik"/>
        <a:sym typeface="Graphik"/>
      </a:defRPr>
    </a:lvl3pPr>
    <a:lvl4pPr marL="0" marR="0" indent="1371600" algn="ctr" defTabSz="17399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929292"/>
        </a:solidFill>
        <a:effectLst/>
        <a:uFillTx/>
        <a:latin typeface="Graphik"/>
        <a:ea typeface="Graphik"/>
        <a:cs typeface="Graphik"/>
        <a:sym typeface="Graphik"/>
      </a:defRPr>
    </a:lvl4pPr>
    <a:lvl5pPr marL="0" marR="0" indent="1828800" algn="ctr" defTabSz="17399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929292"/>
        </a:solidFill>
        <a:effectLst/>
        <a:uFillTx/>
        <a:latin typeface="Graphik"/>
        <a:ea typeface="Graphik"/>
        <a:cs typeface="Graphik"/>
        <a:sym typeface="Graphik"/>
      </a:defRPr>
    </a:lvl5pPr>
    <a:lvl6pPr marL="0" marR="0" indent="2286000" algn="ctr" defTabSz="17399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929292"/>
        </a:solidFill>
        <a:effectLst/>
        <a:uFillTx/>
        <a:latin typeface="Graphik"/>
        <a:ea typeface="Graphik"/>
        <a:cs typeface="Graphik"/>
        <a:sym typeface="Graphik"/>
      </a:defRPr>
    </a:lvl6pPr>
    <a:lvl7pPr marL="0" marR="0" indent="2743200" algn="ctr" defTabSz="17399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929292"/>
        </a:solidFill>
        <a:effectLst/>
        <a:uFillTx/>
        <a:latin typeface="Graphik"/>
        <a:ea typeface="Graphik"/>
        <a:cs typeface="Graphik"/>
        <a:sym typeface="Graphik"/>
      </a:defRPr>
    </a:lvl7pPr>
    <a:lvl8pPr marL="0" marR="0" indent="3200400" algn="ctr" defTabSz="17399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929292"/>
        </a:solidFill>
        <a:effectLst/>
        <a:uFillTx/>
        <a:latin typeface="Graphik"/>
        <a:ea typeface="Graphik"/>
        <a:cs typeface="Graphik"/>
        <a:sym typeface="Graphik"/>
      </a:defRPr>
    </a:lvl8pPr>
    <a:lvl9pPr marL="0" marR="0" indent="3657600" algn="ctr" defTabSz="17399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929292"/>
        </a:solidFill>
        <a:effectLst/>
        <a:uFillTx/>
        <a:latin typeface="Graphik"/>
        <a:ea typeface="Graphik"/>
        <a:cs typeface="Graphik"/>
        <a:sym typeface="Graphik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00A1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/>
          </a:solidFill>
        </a:fill>
      </a:tcStyle>
    </a:band2H>
    <a:firstCol>
      <a:tcTxStyle b="off" i="off">
        <a:font>
          <a:latin typeface="Graphik Medium"/>
          <a:ea typeface="Graphik Medium"/>
          <a:cs typeface="Graphik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raphik Medium"/>
          <a:ea typeface="Graphik Medium"/>
          <a:cs typeface="Graphik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/>
          </a:solidFill>
        </a:fill>
      </a:tcStyle>
    </a:band2H>
    <a:firstCol>
      <a:tcTxStyle b="off" i="off">
        <a:font>
          <a:latin typeface="Graphik Medium"/>
          <a:ea typeface="Graphik Medium"/>
          <a:cs typeface="Graphik Medium"/>
        </a:font>
        <a:srgbClr val="000000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07107"/>
              <a:lumOff val="1142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chemeClr val="accent4">
                  <a:hueOff val="-607107"/>
                  <a:lumOff val="1142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raphik Medium"/>
          <a:ea typeface="Graphik Medium"/>
          <a:cs typeface="Graphik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F5F5F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4660"/>
  </p:normalViewPr>
  <p:slideViewPr>
    <p:cSldViewPr snapToGrid="0">
      <p:cViewPr varScale="1">
        <p:scale>
          <a:sx n="50" d="100"/>
          <a:sy n="50" d="100"/>
        </p:scale>
        <p:origin x="136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965173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prezentacji"/>
          <p:cNvSpPr txBox="1">
            <a:spLocks noGrp="1"/>
          </p:cNvSpPr>
          <p:nvPr>
            <p:ph type="title" hasCustomPrompt="1"/>
          </p:nvPr>
        </p:nvSpPr>
        <p:spPr>
          <a:xfrm>
            <a:off x="762000" y="2108200"/>
            <a:ext cx="11480800" cy="33020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8200" spc="-246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</a:defRPr>
            </a:lvl1pPr>
          </a:lstStyle>
          <a:p>
            <a:r>
              <a:t>Tytuł prezentacji</a:t>
            </a:r>
          </a:p>
        </p:txBody>
      </p:sp>
      <p:sp>
        <p:nvSpPr>
          <p:cNvPr id="12" name="Treść - poziom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62000" y="5248275"/>
            <a:ext cx="11480800" cy="2016059"/>
          </a:xfrm>
          <a:prstGeom prst="rect">
            <a:avLst/>
          </a:prstGeom>
        </p:spPr>
        <p:txBody>
          <a:bodyPr/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0" indent="45720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0" indent="91440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0" indent="137160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0" indent="182880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r>
              <a:t>Podtytuł prezentacji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" name="Autor i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762000" y="8350781"/>
            <a:ext cx="11480800" cy="492253"/>
          </a:xfrm>
          <a:prstGeom prst="rect">
            <a:avLst/>
          </a:prstGeom>
        </p:spPr>
        <p:txBody>
          <a:bodyPr/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Autor i data</a:t>
            </a:r>
          </a:p>
        </p:txBody>
      </p:sp>
      <p:sp>
        <p:nvSpPr>
          <p:cNvPr id="14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6349238" y="9067799"/>
            <a:ext cx="306325" cy="32842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świadcze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reść - poziom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762000" y="3189585"/>
            <a:ext cx="11480800" cy="317500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5800" spc="-174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0" indent="45720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5800" spc="-174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0" indent="91440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5800" spc="-174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0" indent="137160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5800" spc="-174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0" indent="1828800" algn="ctr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5800" spc="-174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r>
              <a:t>Oświadczenie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ażny f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reść - poziom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762000" y="2044700"/>
            <a:ext cx="11480800" cy="375776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15800" spc="-316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15800" spc="-316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Graphik Semibold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15800" spc="-316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Graphik Semibold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15800" spc="-316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Graphik Semibold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15800" spc="-316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+mn-lt"/>
                <a:ea typeface="+mn-ea"/>
                <a:cs typeface="+mn-cs"/>
                <a:sym typeface="Graphik Semibold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Informacje dotyczące fakt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762000" y="5829300"/>
            <a:ext cx="11480800" cy="613594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0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Informacje dotyczące faktu</a:t>
            </a:r>
          </a:p>
        </p:txBody>
      </p:sp>
      <p:sp>
        <p:nvSpPr>
          <p:cNvPr id="108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y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reść - poziom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762000" y="3257550"/>
            <a:ext cx="11480800" cy="2895600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5800" spc="-116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FD00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Graphik Semibold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5800" spc="-116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FD00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Graphik Semibold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5800" spc="-116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FD00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Graphik Semibold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5800" spc="-116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FD00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Graphik Semibold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ClrTx/>
              <a:buSzTx/>
              <a:buNone/>
              <a:defRPr sz="5800" spc="-116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FD00"/>
                    </a:gs>
                  </a:gsLst>
                  <a:lin ang="2700000" scaled="0"/>
                </a:gradFill>
                <a:latin typeface="+mn-lt"/>
                <a:ea typeface="+mn-ea"/>
                <a:cs typeface="+mn-cs"/>
                <a:sym typeface="Graphik Semibold"/>
              </a:defRPr>
            </a:lvl5pPr>
          </a:lstStyle>
          <a:p>
            <a:r>
              <a:t>„Cytat godny uwagi”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Uznanie autorstw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762000" y="7100189"/>
            <a:ext cx="11480800" cy="605791"/>
          </a:xfrm>
          <a:prstGeom prst="rect">
            <a:avLst/>
          </a:prstGeom>
        </p:spPr>
        <p:txBody>
          <a:bodyPr anchor="ctr"/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0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Uznanie autorstwa</a:t>
            </a:r>
          </a:p>
        </p:txBody>
      </p:sp>
      <p:sp>
        <p:nvSpPr>
          <p:cNvPr id="117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 (3 sztuk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482346840_2880x1920.jpg"/>
          <p:cNvSpPr>
            <a:spLocks noGrp="1"/>
          </p:cNvSpPr>
          <p:nvPr>
            <p:ph type="pic" sz="half" idx="21"/>
          </p:nvPr>
        </p:nvSpPr>
        <p:spPr>
          <a:xfrm>
            <a:off x="6105525" y="4889500"/>
            <a:ext cx="7296150" cy="486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908252162_2439x1626.jpg"/>
          <p:cNvSpPr>
            <a:spLocks noGrp="1"/>
          </p:cNvSpPr>
          <p:nvPr>
            <p:ph type="pic" sz="half" idx="22"/>
          </p:nvPr>
        </p:nvSpPr>
        <p:spPr>
          <a:xfrm>
            <a:off x="6108700" y="-1"/>
            <a:ext cx="7302500" cy="48641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579215462_1440x2158.jpg"/>
          <p:cNvSpPr>
            <a:spLocks noGrp="1"/>
          </p:cNvSpPr>
          <p:nvPr>
            <p:ph type="pic" idx="23"/>
          </p:nvPr>
        </p:nvSpPr>
        <p:spPr>
          <a:xfrm>
            <a:off x="-15991" y="0"/>
            <a:ext cx="6502401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482346840_2880x1920.jpg"/>
          <p:cNvSpPr>
            <a:spLocks noGrp="1"/>
          </p:cNvSpPr>
          <p:nvPr>
            <p:ph type="pic" idx="21"/>
          </p:nvPr>
        </p:nvSpPr>
        <p:spPr>
          <a:xfrm>
            <a:off x="-812800" y="0"/>
            <a:ext cx="146431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6349999" y="9067799"/>
            <a:ext cx="306325" cy="32842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1165910842_2880x1800.jpg"/>
          <p:cNvSpPr>
            <a:spLocks noGrp="1"/>
          </p:cNvSpPr>
          <p:nvPr>
            <p:ph type="pic" idx="21"/>
          </p:nvPr>
        </p:nvSpPr>
        <p:spPr>
          <a:xfrm>
            <a:off x="-1308100" y="-12700"/>
            <a:ext cx="15621000" cy="97631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reść - poziom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62000" y="5245100"/>
            <a:ext cx="11476038" cy="1983317"/>
          </a:xfrm>
          <a:prstGeom prst="rect">
            <a:avLst/>
          </a:prstGeom>
        </p:spPr>
        <p:txBody>
          <a:bodyPr/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0" indent="45720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0" indent="91440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0" indent="137160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0" indent="182880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4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r>
              <a:t>Podtytuł prezentacji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3" name="Autor i dat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764381" y="8356600"/>
            <a:ext cx="11476038" cy="492252"/>
          </a:xfrm>
          <a:prstGeom prst="rect">
            <a:avLst/>
          </a:prstGeom>
        </p:spPr>
        <p:txBody>
          <a:bodyPr/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2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Autor i data</a:t>
            </a:r>
          </a:p>
        </p:txBody>
      </p:sp>
      <p:sp>
        <p:nvSpPr>
          <p:cNvPr id="24" name="Tytuł prezentacji"/>
          <p:cNvSpPr txBox="1">
            <a:spLocks noGrp="1"/>
          </p:cNvSpPr>
          <p:nvPr>
            <p:ph type="title" hasCustomPrompt="1"/>
          </p:nvPr>
        </p:nvSpPr>
        <p:spPr>
          <a:xfrm>
            <a:off x="764381" y="2108200"/>
            <a:ext cx="11476038" cy="33020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8200" spc="-246"/>
            </a:lvl1pPr>
          </a:lstStyle>
          <a:p>
            <a:r>
              <a:t>Tytuł prezentacji</a:t>
            </a:r>
          </a:p>
        </p:txBody>
      </p:sp>
      <p:sp>
        <p:nvSpPr>
          <p:cNvPr id="25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zdjęcie (zamienn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reść - poziom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762000" y="5295900"/>
            <a:ext cx="4953000" cy="3530600"/>
          </a:xfrm>
          <a:prstGeom prst="rect">
            <a:avLst/>
          </a:prstGeom>
        </p:spPr>
        <p:txBody>
          <a:bodyPr/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0" indent="45720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0" indent="91440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0" indent="137160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0" indent="182880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r>
              <a:t>Podtytuł slajdu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3" name="908252162_2439x1626.jpg"/>
          <p:cNvSpPr>
            <a:spLocks noGrp="1"/>
          </p:cNvSpPr>
          <p:nvPr>
            <p:ph type="pic" idx="21"/>
          </p:nvPr>
        </p:nvSpPr>
        <p:spPr>
          <a:xfrm>
            <a:off x="3505200" y="-127000"/>
            <a:ext cx="15024100" cy="100160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" name="Tytuł slajdu"/>
          <p:cNvSpPr txBox="1">
            <a:spLocks noGrp="1"/>
          </p:cNvSpPr>
          <p:nvPr>
            <p:ph type="title" hasCustomPrompt="1"/>
          </p:nvPr>
        </p:nvSpPr>
        <p:spPr>
          <a:xfrm>
            <a:off x="762000" y="3441700"/>
            <a:ext cx="4953000" cy="1964399"/>
          </a:xfrm>
          <a:prstGeom prst="rect">
            <a:avLst/>
          </a:prstGeom>
        </p:spPr>
        <p:txBody>
          <a:bodyPr anchor="b"/>
          <a:lstStyle/>
          <a:p>
            <a:r>
              <a:t>Tytuł slajdu</a:t>
            </a:r>
          </a:p>
        </p:txBody>
      </p:sp>
      <p:sp>
        <p:nvSpPr>
          <p:cNvPr id="35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reść - poziom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punktora na slajdzie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Tytuł slajdu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Tytuł slajdu</a:t>
            </a:r>
          </a:p>
        </p:txBody>
      </p:sp>
      <p:sp>
        <p:nvSpPr>
          <p:cNvPr id="44" name="Podtytuł slajd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762000" y="1422400"/>
            <a:ext cx="11480800" cy="656082"/>
          </a:xfrm>
          <a:prstGeom prst="rect">
            <a:avLst/>
          </a:prstGeom>
        </p:spPr>
        <p:txBody>
          <a:bodyPr/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Podtytuł slajdu</a:t>
            </a:r>
          </a:p>
        </p:txBody>
      </p:sp>
      <p:sp>
        <p:nvSpPr>
          <p:cNvPr id="45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reść - poziom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74040"/>
          <a:lstStyle/>
          <a:p>
            <a:r>
              <a:t>Tekst punktora na slajdzie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punktory ze zdjęc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579215462_1440x2158.jpg"/>
          <p:cNvSpPr>
            <a:spLocks noGrp="1"/>
          </p:cNvSpPr>
          <p:nvPr>
            <p:ph type="pic" idx="21"/>
          </p:nvPr>
        </p:nvSpPr>
        <p:spPr>
          <a:xfrm>
            <a:off x="6502400" y="-5001"/>
            <a:ext cx="6515100" cy="97636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Tytuł slajdu"/>
          <p:cNvSpPr txBox="1">
            <a:spLocks noGrp="1"/>
          </p:cNvSpPr>
          <p:nvPr>
            <p:ph type="title" hasCustomPrompt="1"/>
          </p:nvPr>
        </p:nvSpPr>
        <p:spPr>
          <a:xfrm>
            <a:off x="762000" y="495300"/>
            <a:ext cx="4953000" cy="1828800"/>
          </a:xfrm>
          <a:prstGeom prst="rect">
            <a:avLst/>
          </a:prstGeom>
        </p:spPr>
        <p:txBody>
          <a:bodyPr anchor="b"/>
          <a:lstStyle/>
          <a:p>
            <a:r>
              <a:t>Tytuł slajdu</a:t>
            </a:r>
          </a:p>
        </p:txBody>
      </p:sp>
      <p:sp>
        <p:nvSpPr>
          <p:cNvPr id="62" name="Treść - poziom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762000" y="3534833"/>
            <a:ext cx="4953000" cy="5437717"/>
          </a:xfrm>
          <a:prstGeom prst="rect">
            <a:avLst/>
          </a:prstGeom>
        </p:spPr>
        <p:txBody>
          <a:bodyPr/>
          <a:lstStyle/>
          <a:p>
            <a:r>
              <a:t>Tekst punktora na slajdzie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Podtytuł slajdu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762000" y="2247900"/>
            <a:ext cx="4953000" cy="656082"/>
          </a:xfrm>
          <a:prstGeom prst="rect">
            <a:avLst/>
          </a:prstGeom>
        </p:spPr>
        <p:txBody>
          <a:bodyPr/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Podtytuł slajdu</a:t>
            </a:r>
          </a:p>
        </p:txBody>
      </p:sp>
      <p:sp>
        <p:nvSpPr>
          <p:cNvPr id="64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6349999" y="9067799"/>
            <a:ext cx="306325" cy="32842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kc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ytuł sekcji"/>
          <p:cNvSpPr txBox="1">
            <a:spLocks noGrp="1"/>
          </p:cNvSpPr>
          <p:nvPr>
            <p:ph type="title" hasCustomPrompt="1"/>
          </p:nvPr>
        </p:nvSpPr>
        <p:spPr>
          <a:xfrm>
            <a:off x="762000" y="2108200"/>
            <a:ext cx="11480800" cy="33020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8200" spc="-246">
                <a:gradFill flip="none" rotWithShape="1">
                  <a:gsLst>
                    <a:gs pos="0">
                      <a:srgbClr val="00FF00"/>
                    </a:gs>
                    <a:gs pos="100000">
                      <a:srgbClr val="007DFF"/>
                    </a:gs>
                  </a:gsLst>
                  <a:lin ang="3965999" scaled="0"/>
                </a:gradFill>
              </a:defRPr>
            </a:lvl1pPr>
          </a:lstStyle>
          <a:p>
            <a:r>
              <a:t>Tytuł sekcji</a:t>
            </a:r>
          </a:p>
        </p:txBody>
      </p:sp>
      <p:sp>
        <p:nvSpPr>
          <p:cNvPr id="72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ytuł slajdu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Tytuł slajdu</a:t>
            </a:r>
          </a:p>
        </p:txBody>
      </p:sp>
      <p:sp>
        <p:nvSpPr>
          <p:cNvPr id="80" name="Podtytuł slajd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762000" y="1422400"/>
            <a:ext cx="11480800" cy="656082"/>
          </a:xfrm>
          <a:prstGeom prst="rect">
            <a:avLst/>
          </a:prstGeom>
        </p:spPr>
        <p:txBody>
          <a:bodyPr/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Podtytuł slajdu</a:t>
            </a:r>
          </a:p>
        </p:txBody>
      </p:sp>
      <p:sp>
        <p:nvSpPr>
          <p:cNvPr id="81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reść - poziom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584200">
              <a:lnSpc>
                <a:spcPct val="100000"/>
              </a:lnSpc>
              <a:spcBef>
                <a:spcPts val="900"/>
              </a:spcBef>
              <a:buClrTx/>
              <a:buSzTx/>
              <a:buNone/>
              <a:defRPr sz="3800" spc="-38"/>
            </a:lvl1pPr>
            <a:lvl2pPr marL="0" indent="457200" defTabSz="584200">
              <a:lnSpc>
                <a:spcPct val="100000"/>
              </a:lnSpc>
              <a:spcBef>
                <a:spcPts val="900"/>
              </a:spcBef>
              <a:buClrTx/>
              <a:buSzTx/>
              <a:buNone/>
              <a:defRPr sz="3800" spc="-38"/>
            </a:lvl2pPr>
            <a:lvl3pPr marL="0" indent="914400" defTabSz="584200">
              <a:lnSpc>
                <a:spcPct val="100000"/>
              </a:lnSpc>
              <a:spcBef>
                <a:spcPts val="900"/>
              </a:spcBef>
              <a:buClrTx/>
              <a:buSzTx/>
              <a:buNone/>
              <a:defRPr sz="3800" spc="-38"/>
            </a:lvl3pPr>
            <a:lvl4pPr marL="0" indent="1371600" defTabSz="584200">
              <a:lnSpc>
                <a:spcPct val="100000"/>
              </a:lnSpc>
              <a:spcBef>
                <a:spcPts val="900"/>
              </a:spcBef>
              <a:buClrTx/>
              <a:buSzTx/>
              <a:buNone/>
              <a:defRPr sz="3800" spc="-38"/>
            </a:lvl4pPr>
            <a:lvl5pPr marL="0" indent="1828800" defTabSz="584200">
              <a:lnSpc>
                <a:spcPct val="100000"/>
              </a:lnSpc>
              <a:spcBef>
                <a:spcPts val="900"/>
              </a:spcBef>
              <a:buClrTx/>
              <a:buSzTx/>
              <a:buNone/>
              <a:defRPr sz="3800" spc="-38"/>
            </a:lvl5pPr>
          </a:lstStyle>
          <a:p>
            <a:r>
              <a:t>Tematy programu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9" name="Podtytuł program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762000" y="1422400"/>
            <a:ext cx="11480800" cy="656082"/>
          </a:xfrm>
          <a:prstGeom prst="rect">
            <a:avLst/>
          </a:prstGeom>
        </p:spPr>
        <p:txBody>
          <a:bodyPr/>
          <a:lstStyle>
            <a:lvl1pPr marL="0" indent="0" algn="ctr" defTabSz="58420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Podtytuł programu</a:t>
            </a:r>
          </a:p>
        </p:txBody>
      </p:sp>
      <p:sp>
        <p:nvSpPr>
          <p:cNvPr id="90" name="Tytuł programu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Tytuł programu</a:t>
            </a:r>
          </a:p>
        </p:txBody>
      </p:sp>
      <p:sp>
        <p:nvSpPr>
          <p:cNvPr id="91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100000">
              <a:srgbClr val="3B3B3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eść - poziom 1…"/>
          <p:cNvSpPr txBox="1">
            <a:spLocks noGrp="1"/>
          </p:cNvSpPr>
          <p:nvPr>
            <p:ph type="body" idx="1" hasCustomPrompt="1"/>
          </p:nvPr>
        </p:nvSpPr>
        <p:spPr>
          <a:xfrm>
            <a:off x="762000" y="2997200"/>
            <a:ext cx="11480800" cy="599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Tekst punktora na slajdzie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Tytuł slajdu"/>
          <p:cNvSpPr txBox="1">
            <a:spLocks noGrp="1"/>
          </p:cNvSpPr>
          <p:nvPr>
            <p:ph type="title" hasCustomPrompt="1"/>
          </p:nvPr>
        </p:nvSpPr>
        <p:spPr>
          <a:xfrm>
            <a:off x="762000" y="457200"/>
            <a:ext cx="114808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Tytuł slajdu</a:t>
            </a:r>
          </a:p>
        </p:txBody>
      </p:sp>
      <p:sp>
        <p:nvSpPr>
          <p:cNvPr id="4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6349999" y="9067799"/>
            <a:ext cx="306325" cy="32842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4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ctr" defTabSz="17399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-116" baseline="0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1pPr>
      <a:lvl2pPr marL="0" marR="0" indent="457200" algn="ctr" defTabSz="17399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-116" baseline="0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2pPr>
      <a:lvl3pPr marL="0" marR="0" indent="914400" algn="ctr" defTabSz="17399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-116" baseline="0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3pPr>
      <a:lvl4pPr marL="0" marR="0" indent="1371600" algn="ctr" defTabSz="17399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-116" baseline="0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4pPr>
      <a:lvl5pPr marL="0" marR="0" indent="1828800" algn="ctr" defTabSz="17399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-116" baseline="0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5pPr>
      <a:lvl6pPr marL="0" marR="0" indent="2286000" algn="ctr" defTabSz="17399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-116" baseline="0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6pPr>
      <a:lvl7pPr marL="0" marR="0" indent="2743200" algn="ctr" defTabSz="17399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-116" baseline="0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7pPr>
      <a:lvl8pPr marL="0" marR="0" indent="3200400" algn="ctr" defTabSz="17399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-116" baseline="0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8pPr>
      <a:lvl9pPr marL="0" marR="0" indent="3657600" algn="ctr" defTabSz="17399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-116" baseline="0">
          <a:gradFill flip="none" rotWithShape="1">
            <a:gsLst>
              <a:gs pos="0">
                <a:srgbClr val="FFFFFF"/>
              </a:gs>
              <a:gs pos="100000">
                <a:srgbClr val="929292"/>
              </a:gs>
            </a:gsLst>
            <a:lin ang="5400000" scaled="0"/>
          </a:gradFill>
          <a:uFillTx/>
          <a:latin typeface="+mn-lt"/>
          <a:ea typeface="+mn-ea"/>
          <a:cs typeface="+mn-cs"/>
          <a:sym typeface="Graphik Semibold"/>
        </a:defRPr>
      </a:lvl9pPr>
    </p:titleStyle>
    <p:bodyStyle>
      <a:lvl1pPr marL="368300" marR="0" indent="-368300" algn="l" defTabSz="1739900" rtl="0" latinLnBrk="0">
        <a:lnSpc>
          <a:spcPct val="90000"/>
        </a:lnSpc>
        <a:spcBef>
          <a:spcPts val="32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1pPr>
      <a:lvl2pPr marL="736600" marR="0" indent="-368300" algn="l" defTabSz="1739900" rtl="0" latinLnBrk="0">
        <a:lnSpc>
          <a:spcPct val="90000"/>
        </a:lnSpc>
        <a:spcBef>
          <a:spcPts val="32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2pPr>
      <a:lvl3pPr marL="1104900" marR="0" indent="-368300" algn="l" defTabSz="1739900" rtl="0" latinLnBrk="0">
        <a:lnSpc>
          <a:spcPct val="90000"/>
        </a:lnSpc>
        <a:spcBef>
          <a:spcPts val="32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3pPr>
      <a:lvl4pPr marL="1473200" marR="0" indent="-368300" algn="l" defTabSz="1739900" rtl="0" latinLnBrk="0">
        <a:lnSpc>
          <a:spcPct val="90000"/>
        </a:lnSpc>
        <a:spcBef>
          <a:spcPts val="32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4pPr>
      <a:lvl5pPr marL="1841500" marR="0" indent="-368300" algn="l" defTabSz="1739900" rtl="0" latinLnBrk="0">
        <a:lnSpc>
          <a:spcPct val="90000"/>
        </a:lnSpc>
        <a:spcBef>
          <a:spcPts val="32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5pPr>
      <a:lvl6pPr marL="2209800" marR="0" indent="-368300" algn="l" defTabSz="1739900" rtl="0" latinLnBrk="0">
        <a:lnSpc>
          <a:spcPct val="90000"/>
        </a:lnSpc>
        <a:spcBef>
          <a:spcPts val="32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6pPr>
      <a:lvl7pPr marL="2578100" marR="0" indent="-368300" algn="l" defTabSz="1739900" rtl="0" latinLnBrk="0">
        <a:lnSpc>
          <a:spcPct val="90000"/>
        </a:lnSpc>
        <a:spcBef>
          <a:spcPts val="32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7pPr>
      <a:lvl8pPr marL="2946400" marR="0" indent="-368300" algn="l" defTabSz="1739900" rtl="0" latinLnBrk="0">
        <a:lnSpc>
          <a:spcPct val="90000"/>
        </a:lnSpc>
        <a:spcBef>
          <a:spcPts val="32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8pPr>
      <a:lvl9pPr marL="3318933" marR="0" indent="-372533" algn="l" defTabSz="1739900" rtl="0" latinLnBrk="0">
        <a:lnSpc>
          <a:spcPct val="90000"/>
        </a:lnSpc>
        <a:spcBef>
          <a:spcPts val="3200"/>
        </a:spcBef>
        <a:spcAft>
          <a:spcPts val="0"/>
        </a:spcAft>
        <a:buClr>
          <a:srgbClr val="FFFFFF"/>
        </a:buClr>
        <a:buSzPct val="100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Graphik"/>
          <a:ea typeface="Graphik"/>
          <a:cs typeface="Graphik"/>
          <a:sym typeface="Graphik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1C7FC"/>
            </a:gs>
            <a:gs pos="100000">
              <a:srgbClr val="93E3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RZEDSZKOLE NR 17…"/>
          <p:cNvSpPr txBox="1">
            <a:spLocks noGrp="1"/>
          </p:cNvSpPr>
          <p:nvPr>
            <p:ph type="ctrTitle"/>
          </p:nvPr>
        </p:nvSpPr>
        <p:spPr>
          <a:xfrm>
            <a:off x="762000" y="2107637"/>
            <a:ext cx="11480801" cy="3302001"/>
          </a:xfrm>
          <a:prstGeom prst="rect">
            <a:avLst/>
          </a:prstGeom>
        </p:spPr>
        <p:txBody>
          <a:bodyPr anchor="ctr"/>
          <a:lstStyle/>
          <a:p>
            <a:pPr defTabSz="1304925">
              <a:defRPr sz="6150" spc="-184">
                <a:gradFill flip="none" rotWithShape="1">
                  <a:gsLst>
                    <a:gs pos="0">
                      <a:srgbClr val="000000"/>
                    </a:gs>
                    <a:gs pos="100000">
                      <a:srgbClr val="474747"/>
                    </a:gs>
                  </a:gsLst>
                  <a:lin ang="5400000" scaled="0"/>
                </a:gradFill>
                <a:latin typeface="Noteworthy Bold"/>
                <a:ea typeface="Noteworthy Bold"/>
                <a:cs typeface="Noteworthy Bold"/>
                <a:sym typeface="Noteworthy Bold"/>
              </a:defRPr>
            </a:pPr>
            <a:r>
              <a:t>PRZEDSZKOLE NR 17</a:t>
            </a:r>
          </a:p>
          <a:p>
            <a:pPr defTabSz="1304925">
              <a:defRPr sz="6150" spc="-184">
                <a:gradFill flip="none" rotWithShape="1">
                  <a:gsLst>
                    <a:gs pos="0">
                      <a:srgbClr val="000000"/>
                    </a:gs>
                    <a:gs pos="100000">
                      <a:srgbClr val="474747"/>
                    </a:gs>
                  </a:gsLst>
                  <a:lin ang="5400000" scaled="0"/>
                </a:gradFill>
                <a:latin typeface="Noteworthy Bold"/>
                <a:ea typeface="Noteworthy Bold"/>
                <a:cs typeface="Noteworthy Bold"/>
                <a:sym typeface="Noteworthy Bold"/>
              </a:defRPr>
            </a:pPr>
            <a:r>
              <a:t>W OSTROWIE WIELKOPOLSKIM</a:t>
            </a:r>
          </a:p>
        </p:txBody>
      </p:sp>
      <p:pic>
        <p:nvPicPr>
          <p:cNvPr id="152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58032" y="7293855"/>
            <a:ext cx="4392613" cy="17668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1C7FC"/>
            </a:gs>
            <a:gs pos="100000">
              <a:srgbClr val="93E3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A0E37272-75FE-46B4-A4F1-A51A625061B4-L0-001.jpeg" descr="A0E37272-75FE-46B4-A4F1-A51A625061B4-L0-001.jpeg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-5415" y="-115671"/>
            <a:ext cx="13167656" cy="98757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F59446BC-B074-4CB1-9DC8-56574120B85D-L0-001.jpeg" descr="F59446BC-B074-4CB1-9DC8-56574120B85D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76844" y="-90609"/>
            <a:ext cx="7372561" cy="98300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1C7FC"/>
            </a:gs>
            <a:gs pos="100000">
              <a:srgbClr val="93E3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08397" y="-451446"/>
            <a:ext cx="14021514" cy="106564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A39EAF2C-5814-4E67-A6A6-D18031173E2B-L0-001.jpeg" descr="A39EAF2C-5814-4E67-A6A6-D18031173E2B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52195" y="-48319"/>
            <a:ext cx="7477216" cy="99696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1C7FC"/>
            </a:gs>
            <a:gs pos="100000">
              <a:srgbClr val="93E3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81304" y="-532674"/>
            <a:ext cx="14135180" cy="107460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1C7FC"/>
            </a:gs>
            <a:gs pos="100000">
              <a:srgbClr val="93E3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829" y="8179230"/>
            <a:ext cx="2056101" cy="827048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W przedszkolu organizowane są uroczystości oraz imprezy przedszkolne:…"/>
          <p:cNvSpPr txBox="1"/>
          <p:nvPr/>
        </p:nvSpPr>
        <p:spPr>
          <a:xfrm>
            <a:off x="1326783" y="-29687"/>
            <a:ext cx="10351234" cy="8022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4999" tIns="44999" rIns="44999" bIns="44999">
            <a:spAutoFit/>
          </a:bodyPr>
          <a:lstStyle/>
          <a:p>
            <a:pPr marL="180975" indent="-133350" defTabSz="449262">
              <a:spcBef>
                <a:spcPts val="400"/>
              </a:spcBef>
              <a:tabLst>
                <a:tab pos="228600" algn="l"/>
                <a:tab pos="673100" algn="l"/>
                <a:tab pos="1117600" algn="l"/>
                <a:tab pos="1574800" algn="l"/>
                <a:tab pos="2019300" algn="l"/>
                <a:tab pos="2463800" algn="l"/>
                <a:tab pos="2921000" algn="l"/>
                <a:tab pos="3365500" algn="l"/>
                <a:tab pos="3810000" algn="l"/>
                <a:tab pos="4267200" algn="l"/>
                <a:tab pos="4711700" algn="l"/>
                <a:tab pos="5168900" algn="l"/>
                <a:tab pos="5613400" algn="l"/>
                <a:tab pos="6057900" algn="l"/>
                <a:tab pos="6515100" algn="l"/>
                <a:tab pos="6959600" algn="l"/>
                <a:tab pos="7404100" algn="l"/>
                <a:tab pos="7861300" algn="l"/>
                <a:tab pos="8305800" algn="l"/>
                <a:tab pos="8763000" algn="l"/>
                <a:tab pos="9207500" algn="l"/>
              </a:tabLst>
              <a:defRPr sz="3300">
                <a:solidFill>
                  <a:srgbClr val="000000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pPr>
            <a:endParaRPr/>
          </a:p>
          <a:p>
            <a:pPr marL="180975" indent="-133350" defTabSz="449262">
              <a:spcBef>
                <a:spcPts val="400"/>
              </a:spcBef>
              <a:tabLst>
                <a:tab pos="228600" algn="l"/>
                <a:tab pos="673100" algn="l"/>
                <a:tab pos="1117600" algn="l"/>
                <a:tab pos="1574800" algn="l"/>
                <a:tab pos="2019300" algn="l"/>
                <a:tab pos="2463800" algn="l"/>
                <a:tab pos="2921000" algn="l"/>
                <a:tab pos="3365500" algn="l"/>
                <a:tab pos="3810000" algn="l"/>
                <a:tab pos="4267200" algn="l"/>
                <a:tab pos="4711700" algn="l"/>
                <a:tab pos="5168900" algn="l"/>
                <a:tab pos="5613400" algn="l"/>
                <a:tab pos="6057900" algn="l"/>
                <a:tab pos="6515100" algn="l"/>
                <a:tab pos="6959600" algn="l"/>
                <a:tab pos="7404100" algn="l"/>
                <a:tab pos="7861300" algn="l"/>
                <a:tab pos="8305800" algn="l"/>
                <a:tab pos="8763000" algn="l"/>
                <a:tab pos="9207500" algn="l"/>
              </a:tabLst>
              <a:defRPr sz="3300">
                <a:solidFill>
                  <a:srgbClr val="000000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pPr>
            <a:r>
              <a:t>W przedszkolu organizowane są uroczystości oraz imprezy przedszkolne:</a:t>
            </a:r>
          </a:p>
          <a:p>
            <a:pPr marL="180975" indent="-133350" algn="l" defTabSz="449262">
              <a:spcBef>
                <a:spcPts val="400"/>
              </a:spcBef>
              <a:tabLst>
                <a:tab pos="228600" algn="l"/>
                <a:tab pos="673100" algn="l"/>
                <a:tab pos="1117600" algn="l"/>
                <a:tab pos="1574800" algn="l"/>
                <a:tab pos="2019300" algn="l"/>
                <a:tab pos="2463800" algn="l"/>
                <a:tab pos="2921000" algn="l"/>
                <a:tab pos="3365500" algn="l"/>
                <a:tab pos="3810000" algn="l"/>
                <a:tab pos="4267200" algn="l"/>
                <a:tab pos="4711700" algn="l"/>
                <a:tab pos="5168900" algn="l"/>
                <a:tab pos="5613400" algn="l"/>
                <a:tab pos="6057900" algn="l"/>
                <a:tab pos="6515100" algn="l"/>
                <a:tab pos="6959600" algn="l"/>
                <a:tab pos="7404100" algn="l"/>
                <a:tab pos="7861300" algn="l"/>
                <a:tab pos="8305800" algn="l"/>
                <a:tab pos="8763000" algn="l"/>
                <a:tab pos="9207500" algn="l"/>
              </a:tabLst>
              <a:defRPr sz="28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endParaRPr/>
          </a:p>
          <a:p>
            <a:pPr marL="241526" indent="-193901" algn="l" defTabSz="449262">
              <a:spcBef>
                <a:spcPts val="400"/>
              </a:spcBef>
              <a:buClr>
                <a:srgbClr val="C3260C"/>
              </a:buClr>
              <a:buSzPct val="100000"/>
              <a:buFont typeface="Georgia"/>
              <a:buChar char="*"/>
              <a:tabLst>
                <a:tab pos="228600" algn="l"/>
                <a:tab pos="673100" algn="l"/>
                <a:tab pos="1117600" algn="l"/>
                <a:tab pos="1574800" algn="l"/>
                <a:tab pos="2019300" algn="l"/>
                <a:tab pos="2463800" algn="l"/>
                <a:tab pos="2921000" algn="l"/>
                <a:tab pos="3365500" algn="l"/>
                <a:tab pos="3810000" algn="l"/>
                <a:tab pos="4267200" algn="l"/>
                <a:tab pos="4711700" algn="l"/>
                <a:tab pos="5168900" algn="l"/>
                <a:tab pos="5613400" algn="l"/>
                <a:tab pos="6057900" algn="l"/>
                <a:tab pos="6515100" algn="l"/>
                <a:tab pos="6959600" algn="l"/>
                <a:tab pos="7404100" algn="l"/>
                <a:tab pos="7861300" algn="l"/>
                <a:tab pos="8305800" algn="l"/>
                <a:tab pos="8763000" algn="l"/>
                <a:tab pos="9207500" algn="l"/>
              </a:tabLst>
              <a:defRPr sz="30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t>Święto Pieczonego Ziemniaka</a:t>
            </a:r>
          </a:p>
          <a:p>
            <a:pPr marL="241526" indent="-193901" algn="l" defTabSz="449262">
              <a:spcBef>
                <a:spcPts val="400"/>
              </a:spcBef>
              <a:buClr>
                <a:srgbClr val="C3260C"/>
              </a:buClr>
              <a:buSzPct val="100000"/>
              <a:buFont typeface="Georgia"/>
              <a:buChar char="*"/>
              <a:tabLst>
                <a:tab pos="228600" algn="l"/>
                <a:tab pos="673100" algn="l"/>
                <a:tab pos="1117600" algn="l"/>
                <a:tab pos="1574800" algn="l"/>
                <a:tab pos="2019300" algn="l"/>
                <a:tab pos="2463800" algn="l"/>
                <a:tab pos="2921000" algn="l"/>
                <a:tab pos="3365500" algn="l"/>
                <a:tab pos="3810000" algn="l"/>
                <a:tab pos="4267200" algn="l"/>
                <a:tab pos="4711700" algn="l"/>
                <a:tab pos="5168900" algn="l"/>
                <a:tab pos="5613400" algn="l"/>
                <a:tab pos="6057900" algn="l"/>
                <a:tab pos="6515100" algn="l"/>
                <a:tab pos="6959600" algn="l"/>
                <a:tab pos="7404100" algn="l"/>
                <a:tab pos="7861300" algn="l"/>
                <a:tab pos="8305800" algn="l"/>
                <a:tab pos="8763000" algn="l"/>
                <a:tab pos="9207500" algn="l"/>
              </a:tabLst>
              <a:defRPr sz="30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t>Dzień Chłopca</a:t>
            </a:r>
          </a:p>
          <a:p>
            <a:pPr marL="241526" indent="-193901" algn="l" defTabSz="449262">
              <a:spcBef>
                <a:spcPts val="400"/>
              </a:spcBef>
              <a:buClr>
                <a:srgbClr val="C3260C"/>
              </a:buClr>
              <a:buSzPct val="100000"/>
              <a:buFont typeface="Georgia"/>
              <a:buChar char="*"/>
              <a:tabLst>
                <a:tab pos="228600" algn="l"/>
                <a:tab pos="673100" algn="l"/>
                <a:tab pos="1117600" algn="l"/>
                <a:tab pos="1574800" algn="l"/>
                <a:tab pos="2019300" algn="l"/>
                <a:tab pos="2463800" algn="l"/>
                <a:tab pos="2921000" algn="l"/>
                <a:tab pos="3365500" algn="l"/>
                <a:tab pos="3810000" algn="l"/>
                <a:tab pos="4267200" algn="l"/>
                <a:tab pos="4711700" algn="l"/>
                <a:tab pos="5168900" algn="l"/>
                <a:tab pos="5613400" algn="l"/>
                <a:tab pos="6057900" algn="l"/>
                <a:tab pos="6515100" algn="l"/>
                <a:tab pos="6959600" algn="l"/>
                <a:tab pos="7404100" algn="l"/>
                <a:tab pos="7861300" algn="l"/>
                <a:tab pos="8305800" algn="l"/>
                <a:tab pos="8763000" algn="l"/>
                <a:tab pos="9207500" algn="l"/>
              </a:tabLst>
              <a:defRPr sz="30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t>Mikołajki</a:t>
            </a:r>
          </a:p>
          <a:p>
            <a:pPr marL="241526" indent="-193901" algn="l" defTabSz="449262">
              <a:spcBef>
                <a:spcPts val="400"/>
              </a:spcBef>
              <a:buClr>
                <a:srgbClr val="C3260C"/>
              </a:buClr>
              <a:buSzPct val="100000"/>
              <a:buFont typeface="Georgia"/>
              <a:buChar char="*"/>
              <a:tabLst>
                <a:tab pos="228600" algn="l"/>
                <a:tab pos="673100" algn="l"/>
                <a:tab pos="1117600" algn="l"/>
                <a:tab pos="1574800" algn="l"/>
                <a:tab pos="2019300" algn="l"/>
                <a:tab pos="2463800" algn="l"/>
                <a:tab pos="2921000" algn="l"/>
                <a:tab pos="3365500" algn="l"/>
                <a:tab pos="3810000" algn="l"/>
                <a:tab pos="4267200" algn="l"/>
                <a:tab pos="4711700" algn="l"/>
                <a:tab pos="5168900" algn="l"/>
                <a:tab pos="5613400" algn="l"/>
                <a:tab pos="6057900" algn="l"/>
                <a:tab pos="6515100" algn="l"/>
                <a:tab pos="6959600" algn="l"/>
                <a:tab pos="7404100" algn="l"/>
                <a:tab pos="7861300" algn="l"/>
                <a:tab pos="8305800" algn="l"/>
                <a:tab pos="8763000" algn="l"/>
                <a:tab pos="9207500" algn="l"/>
              </a:tabLst>
              <a:defRPr sz="30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t> Kolorowe dni </a:t>
            </a:r>
          </a:p>
          <a:p>
            <a:pPr marL="241526" indent="-193901" algn="l" defTabSz="449262">
              <a:spcBef>
                <a:spcPts val="400"/>
              </a:spcBef>
              <a:buClr>
                <a:srgbClr val="C3260C"/>
              </a:buClr>
              <a:buSzPct val="100000"/>
              <a:buFont typeface="Georgia"/>
              <a:buChar char="*"/>
              <a:tabLst>
                <a:tab pos="228600" algn="l"/>
                <a:tab pos="673100" algn="l"/>
                <a:tab pos="1117600" algn="l"/>
                <a:tab pos="1574800" algn="l"/>
                <a:tab pos="2019300" algn="l"/>
                <a:tab pos="2463800" algn="l"/>
                <a:tab pos="2921000" algn="l"/>
                <a:tab pos="3365500" algn="l"/>
                <a:tab pos="3810000" algn="l"/>
                <a:tab pos="4267200" algn="l"/>
                <a:tab pos="4711700" algn="l"/>
                <a:tab pos="5168900" algn="l"/>
                <a:tab pos="5613400" algn="l"/>
                <a:tab pos="6057900" algn="l"/>
                <a:tab pos="6515100" algn="l"/>
                <a:tab pos="6959600" algn="l"/>
                <a:tab pos="7404100" algn="l"/>
                <a:tab pos="7861300" algn="l"/>
                <a:tab pos="8305800" algn="l"/>
                <a:tab pos="8763000" algn="l"/>
                <a:tab pos="9207500" algn="l"/>
              </a:tabLst>
              <a:defRPr sz="30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t>Gwiazdor, wigilie grupowe</a:t>
            </a:r>
          </a:p>
          <a:p>
            <a:pPr marL="241526" indent="-193901" algn="l" defTabSz="449262">
              <a:spcBef>
                <a:spcPts val="400"/>
              </a:spcBef>
              <a:buClr>
                <a:srgbClr val="C3260C"/>
              </a:buClr>
              <a:buSzPct val="100000"/>
              <a:buFont typeface="Georgia"/>
              <a:buChar char="*"/>
              <a:tabLst>
                <a:tab pos="228600" algn="l"/>
                <a:tab pos="673100" algn="l"/>
                <a:tab pos="1117600" algn="l"/>
                <a:tab pos="1574800" algn="l"/>
                <a:tab pos="2019300" algn="l"/>
                <a:tab pos="2463800" algn="l"/>
                <a:tab pos="2921000" algn="l"/>
                <a:tab pos="3365500" algn="l"/>
                <a:tab pos="3810000" algn="l"/>
                <a:tab pos="4267200" algn="l"/>
                <a:tab pos="4711700" algn="l"/>
                <a:tab pos="5168900" algn="l"/>
                <a:tab pos="5613400" algn="l"/>
                <a:tab pos="6057900" algn="l"/>
                <a:tab pos="6515100" algn="l"/>
                <a:tab pos="6959600" algn="l"/>
                <a:tab pos="7404100" algn="l"/>
                <a:tab pos="7861300" algn="l"/>
                <a:tab pos="8305800" algn="l"/>
                <a:tab pos="8763000" algn="l"/>
                <a:tab pos="9207500" algn="l"/>
              </a:tabLst>
              <a:defRPr sz="30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t>Festyn Rodzinny</a:t>
            </a:r>
          </a:p>
          <a:p>
            <a:pPr marL="241526" indent="-193901" algn="l" defTabSz="449262">
              <a:spcBef>
                <a:spcPts val="400"/>
              </a:spcBef>
              <a:buClr>
                <a:srgbClr val="C3260C"/>
              </a:buClr>
              <a:buSzPct val="100000"/>
              <a:buFont typeface="Georgia"/>
              <a:buChar char="*"/>
              <a:tabLst>
                <a:tab pos="228600" algn="l"/>
                <a:tab pos="673100" algn="l"/>
                <a:tab pos="1117600" algn="l"/>
                <a:tab pos="1574800" algn="l"/>
                <a:tab pos="2019300" algn="l"/>
                <a:tab pos="2463800" algn="l"/>
                <a:tab pos="2921000" algn="l"/>
                <a:tab pos="3365500" algn="l"/>
                <a:tab pos="3810000" algn="l"/>
                <a:tab pos="4267200" algn="l"/>
                <a:tab pos="4711700" algn="l"/>
                <a:tab pos="5168900" algn="l"/>
                <a:tab pos="5613400" algn="l"/>
                <a:tab pos="6057900" algn="l"/>
                <a:tab pos="6515100" algn="l"/>
                <a:tab pos="6959600" algn="l"/>
                <a:tab pos="7404100" algn="l"/>
                <a:tab pos="7861300" algn="l"/>
                <a:tab pos="8305800" algn="l"/>
                <a:tab pos="8763000" algn="l"/>
                <a:tab pos="9207500" algn="l"/>
              </a:tabLst>
              <a:defRPr sz="30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t>Pożegnanie dzieci 6- letnich</a:t>
            </a:r>
            <a:endParaRPr sz="2800"/>
          </a:p>
        </p:txBody>
      </p:sp>
      <p:sp>
        <p:nvSpPr>
          <p:cNvPr id="191" name="Dzień Babci i Dziadka…"/>
          <p:cNvSpPr txBox="1"/>
          <p:nvPr/>
        </p:nvSpPr>
        <p:spPr>
          <a:xfrm>
            <a:off x="6471310" y="2144534"/>
            <a:ext cx="4585880" cy="5899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49262">
              <a:spcBef>
                <a:spcPts val="400"/>
              </a:spcBef>
              <a:tabLst>
                <a:tab pos="228600" algn="l"/>
                <a:tab pos="673100" algn="l"/>
                <a:tab pos="1117600" algn="l"/>
                <a:tab pos="1574800" algn="l"/>
                <a:tab pos="2019300" algn="l"/>
                <a:tab pos="2463800" algn="l"/>
                <a:tab pos="2921000" algn="l"/>
                <a:tab pos="3365500" algn="l"/>
                <a:tab pos="3810000" algn="l"/>
                <a:tab pos="4267200" algn="l"/>
                <a:tab pos="4711700" algn="l"/>
                <a:tab pos="5168900" algn="l"/>
                <a:tab pos="5613400" algn="l"/>
                <a:tab pos="6057900" algn="l"/>
                <a:tab pos="6515100" algn="l"/>
                <a:tab pos="6959600" algn="l"/>
                <a:tab pos="7404100" algn="l"/>
                <a:tab pos="7861300" algn="l"/>
                <a:tab pos="8305800" algn="l"/>
                <a:tab pos="8763000" algn="l"/>
                <a:tab pos="9207500" algn="l"/>
              </a:tabLst>
              <a:defRPr sz="26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endParaRPr/>
          </a:p>
          <a:p>
            <a:pPr marL="241526" indent="-193901" algn="l" defTabSz="449262">
              <a:spcBef>
                <a:spcPts val="400"/>
              </a:spcBef>
              <a:buClr>
                <a:srgbClr val="C3260C"/>
              </a:buClr>
              <a:buSzPct val="100000"/>
              <a:buFont typeface="Georgia"/>
              <a:buChar char="*"/>
              <a:tabLst>
                <a:tab pos="228600" algn="l"/>
                <a:tab pos="673100" algn="l"/>
                <a:tab pos="1117600" algn="l"/>
                <a:tab pos="1574800" algn="l"/>
                <a:tab pos="2019300" algn="l"/>
                <a:tab pos="2463800" algn="l"/>
                <a:tab pos="2921000" algn="l"/>
                <a:tab pos="3365500" algn="l"/>
                <a:tab pos="3810000" algn="l"/>
                <a:tab pos="4267200" algn="l"/>
                <a:tab pos="4711700" algn="l"/>
                <a:tab pos="5168900" algn="l"/>
                <a:tab pos="5613400" algn="l"/>
                <a:tab pos="6057900" algn="l"/>
                <a:tab pos="6515100" algn="l"/>
                <a:tab pos="6959600" algn="l"/>
                <a:tab pos="7404100" algn="l"/>
                <a:tab pos="7861300" algn="l"/>
                <a:tab pos="8305800" algn="l"/>
                <a:tab pos="8763000" algn="l"/>
                <a:tab pos="9207500" algn="l"/>
              </a:tabLst>
              <a:defRPr sz="30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t>Dzień Babci i Dziadka</a:t>
            </a:r>
          </a:p>
          <a:p>
            <a:pPr marL="241526" indent="-193901" algn="l" defTabSz="449262">
              <a:spcBef>
                <a:spcPts val="400"/>
              </a:spcBef>
              <a:buClr>
                <a:srgbClr val="C3260C"/>
              </a:buClr>
              <a:buSzPct val="100000"/>
              <a:buFont typeface="Georgia"/>
              <a:buChar char="*"/>
              <a:tabLst>
                <a:tab pos="228600" algn="l"/>
                <a:tab pos="673100" algn="l"/>
                <a:tab pos="1117600" algn="l"/>
                <a:tab pos="1574800" algn="l"/>
                <a:tab pos="2019300" algn="l"/>
                <a:tab pos="2463800" algn="l"/>
                <a:tab pos="2921000" algn="l"/>
                <a:tab pos="3365500" algn="l"/>
                <a:tab pos="3810000" algn="l"/>
                <a:tab pos="4267200" algn="l"/>
                <a:tab pos="4711700" algn="l"/>
                <a:tab pos="5168900" algn="l"/>
                <a:tab pos="5613400" algn="l"/>
                <a:tab pos="6057900" algn="l"/>
                <a:tab pos="6515100" algn="l"/>
                <a:tab pos="6959600" algn="l"/>
                <a:tab pos="7404100" algn="l"/>
                <a:tab pos="7861300" algn="l"/>
                <a:tab pos="8305800" algn="l"/>
                <a:tab pos="8763000" algn="l"/>
                <a:tab pos="9207500" algn="l"/>
              </a:tabLst>
              <a:defRPr sz="30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t>Bal Karnawałowy</a:t>
            </a:r>
          </a:p>
          <a:p>
            <a:pPr marL="241526" indent="-193901" algn="l" defTabSz="449262">
              <a:spcBef>
                <a:spcPts val="400"/>
              </a:spcBef>
              <a:buClr>
                <a:srgbClr val="C3260C"/>
              </a:buClr>
              <a:buSzPct val="100000"/>
              <a:buFont typeface="Georgia"/>
              <a:buChar char="*"/>
              <a:tabLst>
                <a:tab pos="228600" algn="l"/>
                <a:tab pos="673100" algn="l"/>
                <a:tab pos="1117600" algn="l"/>
                <a:tab pos="1574800" algn="l"/>
                <a:tab pos="2019300" algn="l"/>
                <a:tab pos="2463800" algn="l"/>
                <a:tab pos="2921000" algn="l"/>
                <a:tab pos="3365500" algn="l"/>
                <a:tab pos="3810000" algn="l"/>
                <a:tab pos="4267200" algn="l"/>
                <a:tab pos="4711700" algn="l"/>
                <a:tab pos="5168900" algn="l"/>
                <a:tab pos="5613400" algn="l"/>
                <a:tab pos="6057900" algn="l"/>
                <a:tab pos="6515100" algn="l"/>
                <a:tab pos="6959600" algn="l"/>
                <a:tab pos="7404100" algn="l"/>
                <a:tab pos="7861300" algn="l"/>
                <a:tab pos="8305800" algn="l"/>
                <a:tab pos="8763000" algn="l"/>
                <a:tab pos="9207500" algn="l"/>
              </a:tabLst>
              <a:defRPr sz="30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t>Wiosna na sportowo-dresowo</a:t>
            </a:r>
          </a:p>
          <a:p>
            <a:pPr marL="241526" indent="-193901" algn="l" defTabSz="449262">
              <a:spcBef>
                <a:spcPts val="400"/>
              </a:spcBef>
              <a:buClr>
                <a:srgbClr val="C3260C"/>
              </a:buClr>
              <a:buSzPct val="100000"/>
              <a:buFont typeface="Georgia"/>
              <a:buChar char="*"/>
              <a:tabLst>
                <a:tab pos="228600" algn="l"/>
                <a:tab pos="673100" algn="l"/>
                <a:tab pos="1117600" algn="l"/>
                <a:tab pos="1574800" algn="l"/>
                <a:tab pos="2019300" algn="l"/>
                <a:tab pos="2463800" algn="l"/>
                <a:tab pos="2921000" algn="l"/>
                <a:tab pos="3365500" algn="l"/>
                <a:tab pos="3810000" algn="l"/>
                <a:tab pos="4267200" algn="l"/>
                <a:tab pos="4711700" algn="l"/>
                <a:tab pos="5168900" algn="l"/>
                <a:tab pos="5613400" algn="l"/>
                <a:tab pos="6057900" algn="l"/>
                <a:tab pos="6515100" algn="l"/>
                <a:tab pos="6959600" algn="l"/>
                <a:tab pos="7404100" algn="l"/>
                <a:tab pos="7861300" algn="l"/>
                <a:tab pos="8305800" algn="l"/>
                <a:tab pos="8763000" algn="l"/>
                <a:tab pos="9207500" algn="l"/>
              </a:tabLst>
              <a:defRPr sz="30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t>Drzwi otwarte</a:t>
            </a:r>
          </a:p>
          <a:p>
            <a:pPr marL="241526" indent="-193901" algn="l" defTabSz="449262">
              <a:spcBef>
                <a:spcPts val="400"/>
              </a:spcBef>
              <a:buClr>
                <a:srgbClr val="C3260C"/>
              </a:buClr>
              <a:buSzPct val="100000"/>
              <a:buFont typeface="Georgia"/>
              <a:buChar char="*"/>
              <a:tabLst>
                <a:tab pos="228600" algn="l"/>
                <a:tab pos="673100" algn="l"/>
                <a:tab pos="1117600" algn="l"/>
                <a:tab pos="1574800" algn="l"/>
                <a:tab pos="2019300" algn="l"/>
                <a:tab pos="2463800" algn="l"/>
                <a:tab pos="2921000" algn="l"/>
                <a:tab pos="3365500" algn="l"/>
                <a:tab pos="3810000" algn="l"/>
                <a:tab pos="4267200" algn="l"/>
                <a:tab pos="4711700" algn="l"/>
                <a:tab pos="5168900" algn="l"/>
                <a:tab pos="5613400" algn="l"/>
                <a:tab pos="6057900" algn="l"/>
                <a:tab pos="6515100" algn="l"/>
                <a:tab pos="6959600" algn="l"/>
                <a:tab pos="7404100" algn="l"/>
                <a:tab pos="7861300" algn="l"/>
                <a:tab pos="8305800" algn="l"/>
                <a:tab pos="8763000" algn="l"/>
                <a:tab pos="9207500" algn="l"/>
              </a:tabLst>
              <a:defRPr sz="30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t>Zajączek</a:t>
            </a:r>
          </a:p>
          <a:p>
            <a:pPr marL="241526" indent="-193901" algn="l" defTabSz="449262">
              <a:spcBef>
                <a:spcPts val="400"/>
              </a:spcBef>
              <a:buClr>
                <a:srgbClr val="C3260C"/>
              </a:buClr>
              <a:buSzPct val="100000"/>
              <a:buFont typeface="Georgia"/>
              <a:buChar char="*"/>
              <a:tabLst>
                <a:tab pos="228600" algn="l"/>
                <a:tab pos="673100" algn="l"/>
                <a:tab pos="1117600" algn="l"/>
                <a:tab pos="1574800" algn="l"/>
                <a:tab pos="2019300" algn="l"/>
                <a:tab pos="2463800" algn="l"/>
                <a:tab pos="2921000" algn="l"/>
                <a:tab pos="3365500" algn="l"/>
                <a:tab pos="3810000" algn="l"/>
                <a:tab pos="4267200" algn="l"/>
                <a:tab pos="4711700" algn="l"/>
                <a:tab pos="5168900" algn="l"/>
                <a:tab pos="5613400" algn="l"/>
                <a:tab pos="6057900" algn="l"/>
                <a:tab pos="6515100" algn="l"/>
                <a:tab pos="6959600" algn="l"/>
                <a:tab pos="7404100" algn="l"/>
                <a:tab pos="7861300" algn="l"/>
                <a:tab pos="8305800" algn="l"/>
                <a:tab pos="8763000" algn="l"/>
                <a:tab pos="9207500" algn="l"/>
              </a:tabLst>
              <a:defRPr sz="30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t>Dzień Mamy i Taty</a:t>
            </a:r>
          </a:p>
          <a:p>
            <a:pPr marL="241526" indent="-193901" algn="l" defTabSz="449262">
              <a:spcBef>
                <a:spcPts val="400"/>
              </a:spcBef>
              <a:buClr>
                <a:srgbClr val="C3260C"/>
              </a:buClr>
              <a:buSzPct val="100000"/>
              <a:buFont typeface="Georgia"/>
              <a:buChar char="*"/>
              <a:tabLst>
                <a:tab pos="228600" algn="l"/>
                <a:tab pos="673100" algn="l"/>
                <a:tab pos="1117600" algn="l"/>
                <a:tab pos="1574800" algn="l"/>
                <a:tab pos="2019300" algn="l"/>
                <a:tab pos="2463800" algn="l"/>
                <a:tab pos="2921000" algn="l"/>
                <a:tab pos="3365500" algn="l"/>
                <a:tab pos="3810000" algn="l"/>
                <a:tab pos="4267200" algn="l"/>
                <a:tab pos="4711700" algn="l"/>
                <a:tab pos="5168900" algn="l"/>
                <a:tab pos="5613400" algn="l"/>
                <a:tab pos="6057900" algn="l"/>
                <a:tab pos="6515100" algn="l"/>
                <a:tab pos="6959600" algn="l"/>
                <a:tab pos="7404100" algn="l"/>
                <a:tab pos="7861300" algn="l"/>
                <a:tab pos="8305800" algn="l"/>
                <a:tab pos="8763000" algn="l"/>
                <a:tab pos="9207500" algn="l"/>
              </a:tabLst>
              <a:defRPr sz="30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t>Dzień Dziecka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1C7FC"/>
            </a:gs>
            <a:gs pos="100000">
              <a:srgbClr val="93E3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A5906FB4-C945-4B76-91D1-2BB22513F332-L0-001.jpeg" descr="A5906FB4-C945-4B76-91D1-2BB22513F332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53" y="8614"/>
            <a:ext cx="12981767" cy="97363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4682F46D-7374-4FE8-A01B-A29026EC74AC-L0-001.jpeg" descr="4682F46D-7374-4FE8-A01B-A29026EC74AC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5998" y="270162"/>
            <a:ext cx="7722917" cy="4344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age.jpeg" descr="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94430" y="4975946"/>
            <a:ext cx="7838632" cy="43224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829" y="8179230"/>
            <a:ext cx="2056101" cy="827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9470C99B-DEE3-40C5-A6B5-CE47E03DBFAB-L0-001.jpeg" descr="9470C99B-DEE3-40C5-A6B5-CE47E03DBFAB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44800" y="0"/>
            <a:ext cx="73152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1C7FC"/>
            </a:gs>
            <a:gs pos="100000">
              <a:srgbClr val="93E3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829" y="8179230"/>
            <a:ext cx="2056101" cy="827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27C590F0-E906-46F4-B6CA-5667045CB69F-L0-001.jpeg" descr="27C590F0-E906-46F4-B6CA-5667045CB69F-L0-001.jpeg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1187" y="-36231"/>
            <a:ext cx="13002426" cy="97518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1C7FC"/>
            </a:gs>
            <a:gs pos="100000">
              <a:srgbClr val="93E3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94545" y="8233695"/>
            <a:ext cx="2056101" cy="827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68819A3E-70A7-434B-9A15-8A929B1A5931-L0-001.jpeg" descr="68819A3E-70A7-434B-9A15-8A929B1A5931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22649" y="163198"/>
            <a:ext cx="7070402" cy="94272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dir="r" isInverted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829" y="8179230"/>
            <a:ext cx="2056101" cy="827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42040869-0120-4D36-829D-5EE329720EFC-L0-001.jpeg" descr="42040869-0120-4D36-829D-5EE329720EFC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719" y="534383"/>
            <a:ext cx="6513625" cy="86848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33EA229C-89A3-451C-BF98-F79A8EE9DD9E-L0-001.jpeg" descr="33EA229C-89A3-451C-BF98-F79A8EE9DD9E-L0-00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03522" y="631775"/>
            <a:ext cx="6367538" cy="84900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1C7FC"/>
            </a:gs>
            <a:gs pos="100000">
              <a:srgbClr val="93E3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829" y="8179230"/>
            <a:ext cx="2056101" cy="827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5B23FE1E-58E6-4E79-888F-0EBB6E5E6CE0-L0-001.jpeg" descr="5B23FE1E-58E6-4E79-888F-0EBB6E5E6CE0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0973" y="-15730"/>
            <a:ext cx="13046746" cy="97850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1C7FC"/>
            </a:gs>
            <a:gs pos="100000">
              <a:srgbClr val="93E3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829" y="8179230"/>
            <a:ext cx="2056101" cy="827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3B515B35-147F-426F-9765-FCF5B67733DD-L0-001.jpeg" descr="3B515B35-147F-426F-9765-FCF5B67733DD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23875" y="-171689"/>
            <a:ext cx="13462636" cy="100969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829" y="8179230"/>
            <a:ext cx="2056101" cy="827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2C15199C-4F2E-4D51-90D4-A685EF1A838B-L0-001.jpeg" descr="2C15199C-4F2E-4D51-90D4-A685EF1A838B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08671" y="4666621"/>
            <a:ext cx="6661495" cy="49961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F98C2270-7678-4F73-B185-E45405800C81-L0-001.jpeg" descr="F98C2270-7678-4F73-B185-E45405800C81-L0-00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4327" y="4660462"/>
            <a:ext cx="6800462" cy="51003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ABAE8D2A-2BBD-4A3F-80B0-85FE611872AA-L0-001.jpeg" descr="ABAE8D2A-2BBD-4A3F-80B0-85FE611872AA-L0-001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53547" y="-6319"/>
            <a:ext cx="8297706" cy="46674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1C7FC"/>
            </a:gs>
            <a:gs pos="100000">
              <a:srgbClr val="93E3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829" y="8179230"/>
            <a:ext cx="2056101" cy="827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17A0AA31-DEC2-44E9-A2B4-84BBA158ADC8-L0-001.jpeg" descr="17A0AA31-DEC2-44E9-A2B4-84BBA158ADC8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14211" y="-144417"/>
            <a:ext cx="13233221" cy="99249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A300A6E3-CEFE-4E7F-B22B-14F572910A2C-L0-001.jpeg" descr="A300A6E3-CEFE-4E7F-B22B-14F572910A2C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523" y="81464"/>
            <a:ext cx="6953335" cy="521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96A77D79-1BAD-4A97-A3ED-8E93B013D04E-L0-001.jpeg" descr="96A77D79-1BAD-4A97-A3ED-8E93B013D04E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95012" y="5268082"/>
            <a:ext cx="5907396" cy="44305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829" y="8179230"/>
            <a:ext cx="2056101" cy="827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421C6A11-C95B-40CA-B1BB-C7CD450D82BF-L0-001.jpeg" descr="421C6A11-C95B-40CA-B1BB-C7CD450D82BF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81802" y="9456"/>
            <a:ext cx="6825260" cy="51189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E18A678D-0903-4917-BE0C-3CD3A6613F6E-L0-001.jpeg" descr="E18A678D-0903-4917-BE0C-3CD3A6613F6E-L0-001.jpeg"/>
          <p:cNvPicPr>
            <a:picLocks noChangeAspect="1"/>
          </p:cNvPicPr>
          <p:nvPr/>
        </p:nvPicPr>
        <p:blipFill>
          <a:blip r:embed="rId4">
            <a:extLst/>
          </a:blip>
          <a:srcRect t="2261" r="2261"/>
          <a:stretch>
            <a:fillRect/>
          </a:stretch>
        </p:blipFill>
        <p:spPr>
          <a:xfrm>
            <a:off x="8313" y="5063645"/>
            <a:ext cx="6234721" cy="46760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1C7FC"/>
            </a:gs>
            <a:gs pos="100000">
              <a:srgbClr val="93E3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829" y="8179230"/>
            <a:ext cx="2056101" cy="827048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Dzieci z naszego przedszkola biorą udział w wielu międzyprzedszkolnych konkursach, a także tych organizowanych przez miasto."/>
          <p:cNvSpPr txBox="1"/>
          <p:nvPr/>
        </p:nvSpPr>
        <p:spPr>
          <a:xfrm>
            <a:off x="2119068" y="3506176"/>
            <a:ext cx="8766664" cy="2741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4999" tIns="44999" rIns="44999" bIns="44999">
            <a:spAutoFit/>
          </a:bodyPr>
          <a:lstStyle>
            <a:lvl1pPr defTabSz="449262">
              <a:lnSpc>
                <a:spcPct val="104000"/>
              </a:lnSpc>
              <a:spcBef>
                <a:spcPts val="1400"/>
              </a:spcBef>
              <a:tabLst>
                <a:tab pos="342900" algn="l"/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42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lvl1pPr>
          </a:lstStyle>
          <a:p>
            <a:r>
              <a:t>Dzieci z naszego przedszkola biorą udział w wielu międzyprzedszkolnych konkursach, a także tych organizowanych przez miasto.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829" y="8179230"/>
            <a:ext cx="2056101" cy="827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2B9FC33D-8D5F-4B8E-9AA2-C7A3E73B3BC3-L0-001.jpeg" descr="2B9FC33D-8D5F-4B8E-9AA2-C7A3E73B3BC3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857250"/>
            <a:ext cx="12913052" cy="72635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1C7FC"/>
            </a:gs>
            <a:gs pos="100000">
              <a:srgbClr val="93E3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16F3EB74-39BB-4F49-8046-A8FE38B6D22E-L0-001.jpeg" descr="16F3EB74-39BB-4F49-8046-A8FE38B6D22E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97733" y="-52966"/>
            <a:ext cx="7475781" cy="99677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A503FD48-6ED0-44D9-9E88-4F785938AB02-L0-001.jpeg" descr="A503FD48-6ED0-44D9-9E88-4F785938AB02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" y="31089"/>
            <a:ext cx="5453041" cy="96914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1C7FC"/>
            </a:gs>
            <a:gs pos="100000">
              <a:srgbClr val="93E3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829" y="8179230"/>
            <a:ext cx="2056101" cy="827048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DRODZY RODZICE!"/>
          <p:cNvSpPr txBox="1"/>
          <p:nvPr/>
        </p:nvSpPr>
        <p:spPr>
          <a:xfrm>
            <a:off x="3998213" y="922542"/>
            <a:ext cx="5008374" cy="894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900">
                <a:solidFill>
                  <a:srgbClr val="000000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r>
              <a:t>DRODZY RODZICE!</a:t>
            </a:r>
          </a:p>
        </p:txBody>
      </p:sp>
      <p:sp>
        <p:nvSpPr>
          <p:cNvPr id="159" name="Bardzo się cieszymy, że zainteresowaliście się Państwo naszym przedszkolem i być może wybierzecie je dla swojego dziecka.…"/>
          <p:cNvSpPr txBox="1"/>
          <p:nvPr/>
        </p:nvSpPr>
        <p:spPr>
          <a:xfrm>
            <a:off x="443024" y="1941951"/>
            <a:ext cx="12118752" cy="5163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49262">
              <a:spcBef>
                <a:spcPts val="4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30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t>Bardzo się cieszymy, że zainteresowaliście się Państwo naszym przedszkolem i być może wybierzecie je dla swojego dziecka. </a:t>
            </a:r>
          </a:p>
          <a:p>
            <a:pPr defTabSz="449262">
              <a:spcBef>
                <a:spcPts val="4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30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t>Zdajemy sobie sprawę, jak wielkim przeżyciem dla dziecka jest przyjęcie po raz pierwszy do przedszkola i rozstanie  z rodzicami na tak długo. </a:t>
            </a:r>
          </a:p>
          <a:p>
            <a:pPr defTabSz="449262">
              <a:spcBef>
                <a:spcPts val="4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30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t>Zrobimy wszystko, aby było to przeżycie radosne i bezstresowe. </a:t>
            </a:r>
          </a:p>
          <a:p>
            <a:pPr defTabSz="449262">
              <a:spcBef>
                <a:spcPts val="4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30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t>Zapraszam do zapoznania się z materiałami dotyczącymi przedszkola, znajdującymi się w naszej prezentacji.</a:t>
            </a:r>
          </a:p>
        </p:txBody>
      </p:sp>
      <p:sp>
        <p:nvSpPr>
          <p:cNvPr id="160" name="Z poważaniem"/>
          <p:cNvSpPr txBox="1"/>
          <p:nvPr/>
        </p:nvSpPr>
        <p:spPr>
          <a:xfrm>
            <a:off x="8867301" y="7230274"/>
            <a:ext cx="2234280" cy="655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>
                <a:solidFill>
                  <a:srgbClr val="000000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r>
              <a:t>Z poważaniem</a:t>
            </a:r>
          </a:p>
        </p:txBody>
      </p:sp>
      <p:sp>
        <p:nvSpPr>
          <p:cNvPr id="161" name="Dyrekcja oraz Nauczyciele Przedszkola nr 17"/>
          <p:cNvSpPr txBox="1"/>
          <p:nvPr/>
        </p:nvSpPr>
        <p:spPr>
          <a:xfrm>
            <a:off x="6330549" y="8010669"/>
            <a:ext cx="5349908" cy="1164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49262">
              <a:spcBef>
                <a:spcPts val="14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200">
                <a:solidFill>
                  <a:srgbClr val="000000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r>
              <a:t>Dyrekcja oraz Nauczyciele Przedszkola nr 17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386F2F40-FE6B-421C-9E3B-6E1C4D9C8842-L0-001.jpeg" descr="386F2F40-FE6B-421C-9E3B-6E1C4D9C8842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0876" y="1123082"/>
            <a:ext cx="13346552" cy="75074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1C7FC"/>
            </a:gs>
            <a:gs pos="100000">
              <a:srgbClr val="93E3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829" y="8179230"/>
            <a:ext cx="2056101" cy="827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BE2ADE09-58FF-4BC0-95F4-B96DADCAFB9D-L0-001.jpeg" descr="BE2ADE09-58FF-4BC0-95F4-B96DADCAFB9D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6857" y="-181160"/>
            <a:ext cx="6051363" cy="107579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FDA8B46A-98ED-4CEB-A9BE-5C33711E3DFF-L0-001.jpeg" descr="FDA8B46A-98ED-4CEB-A9BE-5C33711E3DFF-L0-00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15944" y="-1"/>
            <a:ext cx="7315201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DE9A3BCC-77A0-424B-BAEF-DD9A97248045-L0-001.jpeg" descr="DE9A3BCC-77A0-424B-BAEF-DD9A97248045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34428" y="3616409"/>
            <a:ext cx="7985063" cy="5988797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Ogromnym sukcesem okazał się organizowany przez nasze przedszkole międzyprzedszkolny konkurs pod hasłem…"/>
          <p:cNvSpPr txBox="1"/>
          <p:nvPr/>
        </p:nvSpPr>
        <p:spPr>
          <a:xfrm>
            <a:off x="684498" y="393826"/>
            <a:ext cx="11484922" cy="2846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4999" tIns="44999" rIns="44999" bIns="44999">
            <a:spAutoFit/>
          </a:bodyPr>
          <a:lstStyle/>
          <a:p>
            <a:pPr defTabSz="449262">
              <a:lnSpc>
                <a:spcPct val="104000"/>
              </a:lnSpc>
              <a:spcBef>
                <a:spcPts val="1400"/>
              </a:spcBef>
              <a:tabLst>
                <a:tab pos="342900" algn="l"/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900">
                <a:solidFill>
                  <a:srgbClr val="FFFFFF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t>Ogromnym sukcesem okazał się organizowany przez nasze przedszkole międzyprzedszkolny konkurs pod hasłem </a:t>
            </a:r>
          </a:p>
          <a:p>
            <a:pPr defTabSz="449262">
              <a:lnSpc>
                <a:spcPct val="104000"/>
              </a:lnSpc>
              <a:spcBef>
                <a:spcPts val="1400"/>
              </a:spcBef>
              <a:tabLst>
                <a:tab pos="342900" algn="l"/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900">
                <a:solidFill>
                  <a:srgbClr val="FFFFFF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t>„Zimowe śpiewanie, świąteczne kolędowanie”. </a:t>
            </a:r>
          </a:p>
          <a:p>
            <a:pPr defTabSz="449262">
              <a:lnSpc>
                <a:spcPct val="104000"/>
              </a:lnSpc>
              <a:spcBef>
                <a:spcPts val="1400"/>
              </a:spcBef>
              <a:tabLst>
                <a:tab pos="342900" algn="l"/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900">
                <a:solidFill>
                  <a:srgbClr val="FFFFFF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t>Z roku na rok, konkurs cieszy się coraz większą frekwencją.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50" y="115887"/>
            <a:ext cx="6771456" cy="50805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image.jpeg" descr="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95712" y="1536806"/>
            <a:ext cx="6244172" cy="83245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100000">
              <a:srgbClr val="0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829" y="8179230"/>
            <a:ext cx="2056101" cy="827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image.jpeg" descr="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1090" y="3589"/>
            <a:ext cx="7126278" cy="53447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589570AB-5324-4258-A2C4-E30614DEBF35-L0-001.jpeg" descr="589570AB-5324-4258-A2C4-E30614DEBF35-L0-00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16596" y="4378034"/>
            <a:ext cx="7135289" cy="53514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1C7FC"/>
            </a:gs>
            <a:gs pos="100000">
              <a:srgbClr val="93E3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829" y="8179230"/>
            <a:ext cx="2056101" cy="827048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Nasze Przedszkole współpracuje z:…"/>
          <p:cNvSpPr txBox="1"/>
          <p:nvPr/>
        </p:nvSpPr>
        <p:spPr>
          <a:xfrm>
            <a:off x="2065093" y="160399"/>
            <a:ext cx="8874614" cy="7196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4999" tIns="44999" rIns="44999" bIns="44999">
            <a:spAutoFit/>
          </a:bodyPr>
          <a:lstStyle/>
          <a:p>
            <a:pPr marL="180975" indent="-133350" defTabSz="449262">
              <a:spcBef>
                <a:spcPts val="400"/>
              </a:spcBef>
              <a:tabLst>
                <a:tab pos="228600" algn="l"/>
                <a:tab pos="673100" algn="l"/>
                <a:tab pos="1117600" algn="l"/>
                <a:tab pos="1574800" algn="l"/>
                <a:tab pos="2019300" algn="l"/>
                <a:tab pos="2463800" algn="l"/>
                <a:tab pos="2921000" algn="l"/>
                <a:tab pos="3365500" algn="l"/>
                <a:tab pos="3810000" algn="l"/>
                <a:tab pos="4267200" algn="l"/>
                <a:tab pos="4711700" algn="l"/>
                <a:tab pos="5168900" algn="l"/>
                <a:tab pos="5613400" algn="l"/>
                <a:tab pos="6057900" algn="l"/>
                <a:tab pos="6515100" algn="l"/>
                <a:tab pos="6959600" algn="l"/>
                <a:tab pos="7404100" algn="l"/>
                <a:tab pos="7861300" algn="l"/>
                <a:tab pos="8305800" algn="l"/>
                <a:tab pos="8763000" algn="l"/>
                <a:tab pos="9207500" algn="l"/>
              </a:tabLst>
              <a:defRPr sz="3300">
                <a:solidFill>
                  <a:srgbClr val="000000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pPr>
            <a:endParaRPr/>
          </a:p>
          <a:p>
            <a:pPr marL="180975" indent="-133350" defTabSz="449262">
              <a:spcBef>
                <a:spcPts val="400"/>
              </a:spcBef>
              <a:tabLst>
                <a:tab pos="228600" algn="l"/>
                <a:tab pos="673100" algn="l"/>
                <a:tab pos="1117600" algn="l"/>
                <a:tab pos="1574800" algn="l"/>
                <a:tab pos="2019300" algn="l"/>
                <a:tab pos="2463800" algn="l"/>
                <a:tab pos="2921000" algn="l"/>
                <a:tab pos="3365500" algn="l"/>
                <a:tab pos="3810000" algn="l"/>
                <a:tab pos="4267200" algn="l"/>
                <a:tab pos="4711700" algn="l"/>
                <a:tab pos="5168900" algn="l"/>
                <a:tab pos="5613400" algn="l"/>
                <a:tab pos="6057900" algn="l"/>
                <a:tab pos="6515100" algn="l"/>
                <a:tab pos="6959600" algn="l"/>
                <a:tab pos="7404100" algn="l"/>
                <a:tab pos="7861300" algn="l"/>
                <a:tab pos="8305800" algn="l"/>
                <a:tab pos="8763000" algn="l"/>
                <a:tab pos="9207500" algn="l"/>
              </a:tabLst>
              <a:defRPr sz="3300">
                <a:solidFill>
                  <a:srgbClr val="000000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pPr>
            <a:r>
              <a:t>Nasze Przedszkole współpracuje z:</a:t>
            </a:r>
          </a:p>
          <a:p>
            <a:pPr marL="180975" indent="-133350" algn="l" defTabSz="449262">
              <a:spcBef>
                <a:spcPts val="400"/>
              </a:spcBef>
              <a:tabLst>
                <a:tab pos="228600" algn="l"/>
                <a:tab pos="673100" algn="l"/>
                <a:tab pos="1117600" algn="l"/>
                <a:tab pos="1574800" algn="l"/>
                <a:tab pos="2019300" algn="l"/>
                <a:tab pos="2463800" algn="l"/>
                <a:tab pos="2921000" algn="l"/>
                <a:tab pos="3365500" algn="l"/>
                <a:tab pos="3810000" algn="l"/>
                <a:tab pos="4267200" algn="l"/>
                <a:tab pos="4711700" algn="l"/>
                <a:tab pos="5168900" algn="l"/>
                <a:tab pos="5613400" algn="l"/>
                <a:tab pos="6057900" algn="l"/>
                <a:tab pos="6515100" algn="l"/>
                <a:tab pos="6959600" algn="l"/>
                <a:tab pos="7404100" algn="l"/>
                <a:tab pos="7861300" algn="l"/>
                <a:tab pos="8305800" algn="l"/>
                <a:tab pos="8763000" algn="l"/>
                <a:tab pos="9207500" algn="l"/>
              </a:tabLst>
              <a:defRPr sz="31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endParaRPr/>
          </a:p>
          <a:p>
            <a:pPr marL="235063" indent="-187438" algn="l" defTabSz="449262">
              <a:spcBef>
                <a:spcPts val="400"/>
              </a:spcBef>
              <a:buClr>
                <a:srgbClr val="C3260C"/>
              </a:buClr>
              <a:buSzPct val="100000"/>
              <a:buFont typeface="Georgia"/>
              <a:buChar char="-"/>
              <a:tabLst>
                <a:tab pos="228600" algn="l"/>
                <a:tab pos="673100" algn="l"/>
                <a:tab pos="1117600" algn="l"/>
                <a:tab pos="1574800" algn="l"/>
                <a:tab pos="2019300" algn="l"/>
                <a:tab pos="2463800" algn="l"/>
                <a:tab pos="2921000" algn="l"/>
                <a:tab pos="3365500" algn="l"/>
                <a:tab pos="3810000" algn="l"/>
                <a:tab pos="4267200" algn="l"/>
                <a:tab pos="4711700" algn="l"/>
                <a:tab pos="5168900" algn="l"/>
                <a:tab pos="5613400" algn="l"/>
                <a:tab pos="6057900" algn="l"/>
                <a:tab pos="6515100" algn="l"/>
                <a:tab pos="6959600" algn="l"/>
                <a:tab pos="7404100" algn="l"/>
                <a:tab pos="7861300" algn="l"/>
                <a:tab pos="8305800" algn="l"/>
                <a:tab pos="8763000" algn="l"/>
                <a:tab pos="9207500" algn="l"/>
              </a:tabLst>
              <a:defRPr sz="29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t>Poradnią Psychologiczno-Pedagogiczną</a:t>
            </a:r>
          </a:p>
          <a:p>
            <a:pPr marL="235063" indent="-187438" algn="l" defTabSz="449262">
              <a:spcBef>
                <a:spcPts val="400"/>
              </a:spcBef>
              <a:buClr>
                <a:srgbClr val="C3260C"/>
              </a:buClr>
              <a:buSzPct val="100000"/>
              <a:buFont typeface="Georgia"/>
              <a:buChar char="-"/>
              <a:tabLst>
                <a:tab pos="228600" algn="l"/>
                <a:tab pos="673100" algn="l"/>
                <a:tab pos="1117600" algn="l"/>
                <a:tab pos="1574800" algn="l"/>
                <a:tab pos="2019300" algn="l"/>
                <a:tab pos="2463800" algn="l"/>
                <a:tab pos="2921000" algn="l"/>
                <a:tab pos="3365500" algn="l"/>
                <a:tab pos="3810000" algn="l"/>
                <a:tab pos="4267200" algn="l"/>
                <a:tab pos="4711700" algn="l"/>
                <a:tab pos="5168900" algn="l"/>
                <a:tab pos="5613400" algn="l"/>
                <a:tab pos="6057900" algn="l"/>
                <a:tab pos="6515100" algn="l"/>
                <a:tab pos="6959600" algn="l"/>
                <a:tab pos="7404100" algn="l"/>
                <a:tab pos="7861300" algn="l"/>
                <a:tab pos="8305800" algn="l"/>
                <a:tab pos="8763000" algn="l"/>
                <a:tab pos="9207500" algn="l"/>
              </a:tabLst>
              <a:defRPr sz="29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t>Ze szkołami podstawowymi i ponadpodstawowymi</a:t>
            </a:r>
          </a:p>
          <a:p>
            <a:pPr marL="235063" indent="-187438" algn="l" defTabSz="449262">
              <a:spcBef>
                <a:spcPts val="400"/>
              </a:spcBef>
              <a:buClr>
                <a:srgbClr val="C3260C"/>
              </a:buClr>
              <a:buSzPct val="100000"/>
              <a:buFont typeface="Georgia"/>
              <a:buChar char="-"/>
              <a:tabLst>
                <a:tab pos="228600" algn="l"/>
                <a:tab pos="673100" algn="l"/>
                <a:tab pos="1117600" algn="l"/>
                <a:tab pos="1574800" algn="l"/>
                <a:tab pos="2019300" algn="l"/>
                <a:tab pos="2463800" algn="l"/>
                <a:tab pos="2921000" algn="l"/>
                <a:tab pos="3365500" algn="l"/>
                <a:tab pos="3810000" algn="l"/>
                <a:tab pos="4267200" algn="l"/>
                <a:tab pos="4711700" algn="l"/>
                <a:tab pos="5168900" algn="l"/>
                <a:tab pos="5613400" algn="l"/>
                <a:tab pos="6057900" algn="l"/>
                <a:tab pos="6515100" algn="l"/>
                <a:tab pos="6959600" algn="l"/>
                <a:tab pos="7404100" algn="l"/>
                <a:tab pos="7861300" algn="l"/>
                <a:tab pos="8305800" algn="l"/>
                <a:tab pos="8763000" algn="l"/>
                <a:tab pos="9207500" algn="l"/>
              </a:tabLst>
              <a:defRPr sz="29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t>Instytucjami państwowymi (policja, straż miejska,                straż pożarna, urząd miejski)</a:t>
            </a:r>
          </a:p>
          <a:p>
            <a:pPr marL="235063" indent="-187438" algn="l" defTabSz="449262">
              <a:spcBef>
                <a:spcPts val="400"/>
              </a:spcBef>
              <a:buClr>
                <a:srgbClr val="C3260C"/>
              </a:buClr>
              <a:buSzPct val="100000"/>
              <a:buFont typeface="Georgia"/>
              <a:buChar char="-"/>
              <a:tabLst>
                <a:tab pos="228600" algn="l"/>
                <a:tab pos="673100" algn="l"/>
                <a:tab pos="1117600" algn="l"/>
                <a:tab pos="1574800" algn="l"/>
                <a:tab pos="2019300" algn="l"/>
                <a:tab pos="2463800" algn="l"/>
                <a:tab pos="2921000" algn="l"/>
                <a:tab pos="3365500" algn="l"/>
                <a:tab pos="3810000" algn="l"/>
                <a:tab pos="4267200" algn="l"/>
                <a:tab pos="4711700" algn="l"/>
                <a:tab pos="5168900" algn="l"/>
                <a:tab pos="5613400" algn="l"/>
                <a:tab pos="6057900" algn="l"/>
                <a:tab pos="6515100" algn="l"/>
                <a:tab pos="6959600" algn="l"/>
                <a:tab pos="7404100" algn="l"/>
                <a:tab pos="7861300" algn="l"/>
                <a:tab pos="8305800" algn="l"/>
                <a:tab pos="8763000" algn="l"/>
                <a:tab pos="9207500" algn="l"/>
              </a:tabLst>
              <a:defRPr sz="29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t>Miejską Biblioteką</a:t>
            </a:r>
          </a:p>
          <a:p>
            <a:pPr marL="235063" indent="-187438" algn="l" defTabSz="449262">
              <a:spcBef>
                <a:spcPts val="400"/>
              </a:spcBef>
              <a:buClr>
                <a:srgbClr val="C3260C"/>
              </a:buClr>
              <a:buSzPct val="100000"/>
              <a:buFont typeface="Georgia"/>
              <a:buChar char="-"/>
              <a:tabLst>
                <a:tab pos="228600" algn="l"/>
                <a:tab pos="673100" algn="l"/>
                <a:tab pos="1117600" algn="l"/>
                <a:tab pos="1574800" algn="l"/>
                <a:tab pos="2019300" algn="l"/>
                <a:tab pos="2463800" algn="l"/>
                <a:tab pos="2921000" algn="l"/>
                <a:tab pos="3365500" algn="l"/>
                <a:tab pos="3810000" algn="l"/>
                <a:tab pos="4267200" algn="l"/>
                <a:tab pos="4711700" algn="l"/>
                <a:tab pos="5168900" algn="l"/>
                <a:tab pos="5613400" algn="l"/>
                <a:tab pos="6057900" algn="l"/>
                <a:tab pos="6515100" algn="l"/>
                <a:tab pos="6959600" algn="l"/>
                <a:tab pos="7404100" algn="l"/>
                <a:tab pos="7861300" algn="l"/>
                <a:tab pos="8305800" algn="l"/>
                <a:tab pos="8763000" algn="l"/>
                <a:tab pos="9207500" algn="l"/>
              </a:tabLst>
              <a:defRPr sz="29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t>Firmami i zakładami pracy</a:t>
            </a:r>
          </a:p>
          <a:p>
            <a:pPr marL="235063" indent="-187438" algn="l" defTabSz="449262">
              <a:spcBef>
                <a:spcPts val="400"/>
              </a:spcBef>
              <a:buClr>
                <a:srgbClr val="C3260C"/>
              </a:buClr>
              <a:buSzPct val="100000"/>
              <a:buFont typeface="Georgia"/>
              <a:buChar char="-"/>
              <a:tabLst>
                <a:tab pos="228600" algn="l"/>
                <a:tab pos="673100" algn="l"/>
                <a:tab pos="1117600" algn="l"/>
                <a:tab pos="1574800" algn="l"/>
                <a:tab pos="2019300" algn="l"/>
                <a:tab pos="2463800" algn="l"/>
                <a:tab pos="2921000" algn="l"/>
                <a:tab pos="3365500" algn="l"/>
                <a:tab pos="3810000" algn="l"/>
                <a:tab pos="4267200" algn="l"/>
                <a:tab pos="4711700" algn="l"/>
                <a:tab pos="5168900" algn="l"/>
                <a:tab pos="5613400" algn="l"/>
                <a:tab pos="6057900" algn="l"/>
                <a:tab pos="6515100" algn="l"/>
                <a:tab pos="6959600" algn="l"/>
                <a:tab pos="7404100" algn="l"/>
                <a:tab pos="7861300" algn="l"/>
                <a:tab pos="8305800" algn="l"/>
                <a:tab pos="8763000" algn="l"/>
                <a:tab pos="9207500" algn="l"/>
              </a:tabLst>
              <a:defRPr sz="29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t>Ze specjalistami (psycholog, pedagog, logopeda)</a:t>
            </a:r>
          </a:p>
          <a:p>
            <a:pPr marL="235063" indent="-187438" algn="l" defTabSz="449262">
              <a:spcBef>
                <a:spcPts val="400"/>
              </a:spcBef>
              <a:buClr>
                <a:srgbClr val="C3260C"/>
              </a:buClr>
              <a:buSzPct val="100000"/>
              <a:buFont typeface="Georgia"/>
              <a:buChar char="-"/>
              <a:tabLst>
                <a:tab pos="228600" algn="l"/>
                <a:tab pos="673100" algn="l"/>
                <a:tab pos="1117600" algn="l"/>
                <a:tab pos="1574800" algn="l"/>
                <a:tab pos="2019300" algn="l"/>
                <a:tab pos="2463800" algn="l"/>
                <a:tab pos="2921000" algn="l"/>
                <a:tab pos="3365500" algn="l"/>
                <a:tab pos="3810000" algn="l"/>
                <a:tab pos="4267200" algn="l"/>
                <a:tab pos="4711700" algn="l"/>
                <a:tab pos="5168900" algn="l"/>
                <a:tab pos="5613400" algn="l"/>
                <a:tab pos="6057900" algn="l"/>
                <a:tab pos="6515100" algn="l"/>
                <a:tab pos="6959600" algn="l"/>
                <a:tab pos="7404100" algn="l"/>
                <a:tab pos="7861300" algn="l"/>
                <a:tab pos="8305800" algn="l"/>
                <a:tab pos="8763000" algn="l"/>
                <a:tab pos="9207500" algn="l"/>
              </a:tabLst>
              <a:defRPr sz="29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t>Uniwersytetem Trzeciego Wieku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1C7FC"/>
            </a:gs>
            <a:gs pos="100000">
              <a:srgbClr val="93E3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829" y="8179230"/>
            <a:ext cx="2056101" cy="827048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Formy współpracy z Rodzicami:…"/>
          <p:cNvSpPr txBox="1"/>
          <p:nvPr/>
        </p:nvSpPr>
        <p:spPr>
          <a:xfrm>
            <a:off x="2191299" y="47865"/>
            <a:ext cx="8622202" cy="8187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4999" tIns="44999" rIns="44999" bIns="44999">
            <a:spAutoFit/>
          </a:bodyPr>
          <a:lstStyle/>
          <a:p>
            <a:pPr defTabSz="449262">
              <a:spcBef>
                <a:spcPts val="4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3300">
                <a:solidFill>
                  <a:srgbClr val="000000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pPr>
            <a:endParaRPr/>
          </a:p>
          <a:p>
            <a:pPr defTabSz="449262">
              <a:spcBef>
                <a:spcPts val="4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3300">
                <a:solidFill>
                  <a:srgbClr val="000000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pPr>
            <a:r>
              <a:t>Formy współpracy z Rodzicami: </a:t>
            </a:r>
          </a:p>
          <a:p>
            <a:pPr algn="l" defTabSz="449262">
              <a:spcBef>
                <a:spcPts val="4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700">
                <a:solidFill>
                  <a:srgbClr val="40404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endParaRPr/>
          </a:p>
          <a:p>
            <a:pPr algn="l" defTabSz="449262">
              <a:spcBef>
                <a:spcPts val="4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7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t>1. Spotkania informacyjne , organizacyjne, integracyjne</a:t>
            </a:r>
          </a:p>
          <a:p>
            <a:pPr algn="l" defTabSz="449262">
              <a:spcBef>
                <a:spcPts val="4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7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t>2. Zebrania ogólne, grupowe</a:t>
            </a:r>
          </a:p>
          <a:p>
            <a:pPr algn="l" defTabSz="449262">
              <a:spcBef>
                <a:spcPts val="4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7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t>2. Uroczystości przedszkolne</a:t>
            </a:r>
          </a:p>
          <a:p>
            <a:pPr algn="l" defTabSz="449262">
              <a:spcBef>
                <a:spcPts val="4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7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t>3. Rozmowy indywidualne</a:t>
            </a:r>
          </a:p>
          <a:p>
            <a:pPr algn="l" defTabSz="449262">
              <a:spcBef>
                <a:spcPts val="4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7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t>4. Warsztaty</a:t>
            </a:r>
          </a:p>
          <a:p>
            <a:pPr algn="l" defTabSz="449262">
              <a:spcBef>
                <a:spcPts val="4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7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t>5. Konsultacje</a:t>
            </a:r>
          </a:p>
          <a:p>
            <a:pPr algn="l" defTabSz="449262">
              <a:spcBef>
                <a:spcPts val="4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7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t>6. Imprezy okolicznościowe </a:t>
            </a:r>
          </a:p>
          <a:p>
            <a:pPr algn="l" defTabSz="449262">
              <a:spcBef>
                <a:spcPts val="4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7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t>7. Zajęcia otwarte</a:t>
            </a:r>
          </a:p>
          <a:p>
            <a:pPr algn="l" defTabSz="449262">
              <a:spcBef>
                <a:spcPts val="4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7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t>8. Strona internetowa</a:t>
            </a:r>
          </a:p>
          <a:p>
            <a:pPr algn="l" defTabSz="449262">
              <a:spcBef>
                <a:spcPts val="4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7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t>9. Ekspozycje prac dzieci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1C7FC"/>
            </a:gs>
            <a:gs pos="100000">
              <a:srgbClr val="93E3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829" y="8179230"/>
            <a:ext cx="2056101" cy="827048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DZIĘKUJEMY ZA UWAGĘ !"/>
          <p:cNvSpPr txBox="1"/>
          <p:nvPr/>
        </p:nvSpPr>
        <p:spPr>
          <a:xfrm>
            <a:off x="1192953" y="4322667"/>
            <a:ext cx="10618895" cy="1108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49262">
              <a:lnSpc>
                <a:spcPct val="95000"/>
              </a:lnSpc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4900">
                <a:solidFill>
                  <a:srgbClr val="000000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r>
              <a:t>DZIĘKUJEMY ZA UWAGĘ !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1C7FC"/>
            </a:gs>
            <a:gs pos="100000">
              <a:srgbClr val="93E3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829" y="8179230"/>
            <a:ext cx="2056101" cy="827048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Przedszkole nr 17 mieści się przy ulicy 3-go Maja 17 w Ostrowie Wielkopolskim.…"/>
          <p:cNvSpPr txBox="1"/>
          <p:nvPr/>
        </p:nvSpPr>
        <p:spPr>
          <a:xfrm>
            <a:off x="669512" y="2230586"/>
            <a:ext cx="11665775" cy="5292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4999" tIns="44999" rIns="44999" bIns="44999" anchor="ctr">
            <a:spAutoFit/>
          </a:bodyPr>
          <a:lstStyle/>
          <a:p>
            <a:pPr defTabSz="449262">
              <a:spcBef>
                <a:spcPts val="4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4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t>Przedszkole nr 17 mieści się przy ulicy 3-go Maja 17 w Ostrowie Wielkopolskim. </a:t>
            </a:r>
          </a:p>
          <a:p>
            <a:pPr defTabSz="449262">
              <a:spcBef>
                <a:spcPts val="4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4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t>Funkcję dyrektora pełni mgr Beata Kosar. W przedszkolu zatrudnionych jest 14 nauczycieli, </a:t>
            </a:r>
          </a:p>
          <a:p>
            <a:pPr defTabSz="449262">
              <a:spcBef>
                <a:spcPts val="4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4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t>4 pomoce nauczyciela, 2 kucharki, 2 pracowników administracyjnych oraz starszy rzemieślnik. </a:t>
            </a:r>
          </a:p>
          <a:p>
            <a:pPr defTabSz="449262">
              <a:spcBef>
                <a:spcPts val="4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4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t>W przedszkolu jest 5 grup, do których uczęszcza 125 dzieci.</a:t>
            </a:r>
          </a:p>
          <a:p>
            <a:pPr defTabSz="449262">
              <a:spcBef>
                <a:spcPts val="4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4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t>W ostatnich latach w przedszkolu została przeprowadzona termomodernizacja budynku. </a:t>
            </a:r>
          </a:p>
          <a:p>
            <a:pPr defTabSz="449262">
              <a:spcBef>
                <a:spcPts val="4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4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t>We wszystkich salach i pomieszczeniach na parterze i piętrze została zamontowana wentylacja. Wyposażono sale w nowe meble, zabawki, pomoce dydaktyczne. W 2018 roku zamontowano wentylacje w kuchni i innych pomieszczeniach w piwnicy. Częściowo zmodernizowano plac zabaw oraz na bieżąco remontowano szatnie, leżakownie oraz pokój nauczycielski. W tym roku, aby zapewnić jeszcze większe bezpieczeństwo, zamontowano na terenie przedszkola monitoring.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1C7FC"/>
            </a:gs>
            <a:gs pos="100000">
              <a:srgbClr val="93E3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829" y="8179230"/>
            <a:ext cx="2056101" cy="827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18B98F2A-67FA-4B19-ADAB-C35C71F6EAD2-L0-001.jpeg" descr="18B98F2A-67FA-4B19-ADAB-C35C71F6EAD2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4002" y="524045"/>
            <a:ext cx="5340657" cy="7120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E6BEEE7D-42CB-42C9-B483-3205250A4976-L0-001.jpeg" descr="E6BEEE7D-42CB-42C9-B483-3205250A4976-L0-001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07645" y="2110039"/>
            <a:ext cx="5269369" cy="70258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1C7FC"/>
            </a:gs>
            <a:gs pos="100000">
              <a:srgbClr val="93E3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56724" y="8179230"/>
            <a:ext cx="2056101" cy="827048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REALIZOWANE PROGRAMY ORAZ PROJEKTY…"/>
          <p:cNvSpPr txBox="1"/>
          <p:nvPr/>
        </p:nvSpPr>
        <p:spPr>
          <a:xfrm>
            <a:off x="419190" y="384422"/>
            <a:ext cx="12166421" cy="7790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4999" tIns="44999" rIns="44999" bIns="44999">
            <a:spAutoFit/>
          </a:bodyPr>
          <a:lstStyle/>
          <a:p>
            <a:pPr defTabSz="449262">
              <a:spcBef>
                <a:spcPts val="4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3300">
                <a:solidFill>
                  <a:srgbClr val="000000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pPr>
            <a:r>
              <a:rPr dirty="0"/>
              <a:t>REALIZOWANE PROGRAMY ORAZ PROJEKTY</a:t>
            </a:r>
          </a:p>
          <a:p>
            <a:pPr algn="l" defTabSz="449262">
              <a:spcBef>
                <a:spcPts val="4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algn="l" defTabSz="449262">
              <a:spcBef>
                <a:spcPts val="4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</a:t>
            </a:r>
            <a:r>
              <a:rPr dirty="0">
                <a:latin typeface="Noteworthy Light"/>
                <a:ea typeface="Noteworthy Light"/>
                <a:cs typeface="Noteworthy Light"/>
                <a:sym typeface="Noteworthy Light"/>
              </a:rPr>
              <a:t>  „</a:t>
            </a:r>
            <a:r>
              <a:rPr dirty="0" err="1">
                <a:latin typeface="Noteworthy Light"/>
                <a:ea typeface="Noteworthy Light"/>
                <a:cs typeface="Noteworthy Light"/>
                <a:sym typeface="Noteworthy Light"/>
              </a:rPr>
              <a:t>Nasze</a:t>
            </a:r>
            <a:r>
              <a:rPr dirty="0">
                <a:latin typeface="Noteworthy Light"/>
                <a:ea typeface="Noteworthy Light"/>
                <a:cs typeface="Noteworthy Light"/>
                <a:sym typeface="Noteworthy Light"/>
              </a:rPr>
              <a:t> </a:t>
            </a:r>
            <a:r>
              <a:rPr dirty="0" err="1">
                <a:latin typeface="Noteworthy Light"/>
                <a:ea typeface="Noteworthy Light"/>
                <a:cs typeface="Noteworthy Light"/>
                <a:sym typeface="Noteworthy Light"/>
              </a:rPr>
              <a:t>przedszkole</a:t>
            </a:r>
            <a:r>
              <a:rPr dirty="0">
                <a:latin typeface="Noteworthy Light"/>
                <a:ea typeface="Noteworthy Light"/>
                <a:cs typeface="Noteworthy Light"/>
                <a:sym typeface="Noteworthy Light"/>
              </a:rPr>
              <a:t>”</a:t>
            </a:r>
          </a:p>
          <a:p>
            <a:pPr algn="l" defTabSz="449262">
              <a:spcBef>
                <a:spcPts val="4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latin typeface="Noteworthy Light"/>
                <a:ea typeface="Noteworthy Light"/>
                <a:cs typeface="Noteworthy Light"/>
                <a:sym typeface="Noteworthy Light"/>
              </a:rPr>
              <a:t>- </a:t>
            </a:r>
            <a:r>
              <a:rPr dirty="0" err="1">
                <a:latin typeface="Noteworthy Light"/>
                <a:ea typeface="Noteworthy Light"/>
                <a:cs typeface="Noteworthy Light"/>
                <a:sym typeface="Noteworthy Light"/>
              </a:rPr>
              <a:t>Język</a:t>
            </a:r>
            <a:r>
              <a:rPr dirty="0">
                <a:latin typeface="Noteworthy Light"/>
                <a:ea typeface="Noteworthy Light"/>
                <a:cs typeface="Noteworthy Light"/>
                <a:sym typeface="Noteworthy Light"/>
              </a:rPr>
              <a:t> </a:t>
            </a:r>
            <a:r>
              <a:rPr dirty="0" err="1">
                <a:latin typeface="Noteworthy Light"/>
                <a:ea typeface="Noteworthy Light"/>
                <a:cs typeface="Noteworthy Light"/>
                <a:sym typeface="Noteworthy Light"/>
              </a:rPr>
              <a:t>angielski</a:t>
            </a:r>
            <a:r>
              <a:rPr dirty="0">
                <a:latin typeface="Noteworthy Light"/>
                <a:ea typeface="Noteworthy Light"/>
                <a:cs typeface="Noteworthy Light"/>
                <a:sym typeface="Noteworthy Light"/>
              </a:rPr>
              <a:t> – program </a:t>
            </a:r>
            <a:r>
              <a:rPr dirty="0" err="1">
                <a:latin typeface="Noteworthy Light"/>
                <a:ea typeface="Noteworthy Light"/>
                <a:cs typeface="Noteworthy Light"/>
                <a:sym typeface="Noteworthy Light"/>
              </a:rPr>
              <a:t>własny</a:t>
            </a:r>
            <a:endParaRPr dirty="0">
              <a:latin typeface="Noteworthy Light"/>
              <a:ea typeface="Noteworthy Light"/>
              <a:cs typeface="Noteworthy Light"/>
              <a:sym typeface="Noteworthy Light"/>
            </a:endParaRPr>
          </a:p>
          <a:p>
            <a:pPr algn="l" defTabSz="449262">
              <a:spcBef>
                <a:spcPts val="4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30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rPr dirty="0"/>
              <a:t>-  „</a:t>
            </a:r>
            <a:r>
              <a:rPr dirty="0" err="1"/>
              <a:t>Kochamy</a:t>
            </a:r>
            <a:r>
              <a:rPr dirty="0"/>
              <a:t> </a:t>
            </a:r>
            <a:r>
              <a:rPr dirty="0" err="1"/>
              <a:t>dobrego</a:t>
            </a:r>
            <a:r>
              <a:rPr dirty="0"/>
              <a:t> </a:t>
            </a:r>
            <a:r>
              <a:rPr dirty="0" err="1"/>
              <a:t>Boga</a:t>
            </a:r>
            <a:r>
              <a:rPr dirty="0"/>
              <a:t>”</a:t>
            </a:r>
          </a:p>
          <a:p>
            <a:pPr marL="300789" indent="-300789" algn="l" defTabSz="449262">
              <a:spcBef>
                <a:spcPts val="400"/>
              </a:spcBef>
              <a:buSzPct val="100000"/>
              <a:buChar char="-"/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32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rPr sz="3000" dirty="0"/>
              <a:t>„Z </a:t>
            </a:r>
            <a:r>
              <a:rPr sz="3000" dirty="0" err="1"/>
              <a:t>uśmiechem</a:t>
            </a:r>
            <a:r>
              <a:rPr sz="3000" dirty="0"/>
              <a:t> do </a:t>
            </a:r>
            <a:r>
              <a:rPr sz="3000" dirty="0" err="1"/>
              <a:t>przedszkola</a:t>
            </a:r>
            <a:r>
              <a:rPr sz="3000" dirty="0"/>
              <a:t>” - program </a:t>
            </a:r>
            <a:r>
              <a:rPr sz="3000" dirty="0" err="1"/>
              <a:t>adaptacyjny</a:t>
            </a:r>
            <a:r>
              <a:rPr sz="3000" dirty="0"/>
              <a:t> </a:t>
            </a:r>
            <a:r>
              <a:rPr sz="3000" dirty="0" err="1"/>
              <a:t>dla</a:t>
            </a:r>
            <a:r>
              <a:rPr sz="3000" dirty="0"/>
              <a:t> </a:t>
            </a:r>
            <a:r>
              <a:rPr sz="3000" dirty="0" err="1"/>
              <a:t>dzieci</a:t>
            </a:r>
            <a:r>
              <a:rPr sz="3000" dirty="0"/>
              <a:t> </a:t>
            </a:r>
            <a:r>
              <a:rPr sz="3000" dirty="0" err="1"/>
              <a:t>najmłodszych</a:t>
            </a:r>
            <a:endParaRPr sz="3000" dirty="0"/>
          </a:p>
          <a:p>
            <a:pPr marL="300789" indent="-300789" algn="l" defTabSz="449262">
              <a:spcBef>
                <a:spcPts val="400"/>
              </a:spcBef>
              <a:buSzPct val="100000"/>
              <a:buChar char="-"/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32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rPr sz="3000" dirty="0"/>
              <a:t>„</a:t>
            </a:r>
            <a:r>
              <a:rPr sz="3000" dirty="0" err="1"/>
              <a:t>Kubusiowi</a:t>
            </a:r>
            <a:r>
              <a:rPr sz="3000" dirty="0"/>
              <a:t> </a:t>
            </a:r>
            <a:r>
              <a:rPr sz="3000" dirty="0" err="1"/>
              <a:t>Przyjaciele</a:t>
            </a:r>
            <a:r>
              <a:rPr sz="3000" dirty="0"/>
              <a:t> </a:t>
            </a:r>
            <a:r>
              <a:rPr sz="3000" dirty="0" err="1"/>
              <a:t>Natury</a:t>
            </a:r>
            <a:r>
              <a:rPr sz="3000" dirty="0"/>
              <a:t>”</a:t>
            </a:r>
          </a:p>
          <a:p>
            <a:pPr marL="300789" indent="-300789" algn="l" defTabSz="449262">
              <a:spcBef>
                <a:spcPts val="400"/>
              </a:spcBef>
              <a:buSzPct val="100000"/>
              <a:buChar char="-"/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32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rPr sz="3000" dirty="0"/>
              <a:t>„</a:t>
            </a:r>
            <a:r>
              <a:rPr sz="3000" dirty="0" err="1"/>
              <a:t>Czyste</a:t>
            </a:r>
            <a:r>
              <a:rPr sz="3000" dirty="0"/>
              <a:t> </a:t>
            </a:r>
            <a:r>
              <a:rPr sz="3000" dirty="0" err="1"/>
              <a:t>powietrze</a:t>
            </a:r>
            <a:r>
              <a:rPr sz="3000" dirty="0"/>
              <a:t> </a:t>
            </a:r>
            <a:r>
              <a:rPr sz="3000" dirty="0" err="1"/>
              <a:t>wokół</a:t>
            </a:r>
            <a:r>
              <a:rPr sz="3000" dirty="0"/>
              <a:t> </a:t>
            </a:r>
            <a:r>
              <a:rPr sz="3000" dirty="0" err="1"/>
              <a:t>nas</a:t>
            </a:r>
            <a:r>
              <a:rPr sz="3000" dirty="0" smtClean="0"/>
              <a:t>”</a:t>
            </a:r>
            <a:endParaRPr lang="pl-PL" sz="3000" dirty="0" smtClean="0"/>
          </a:p>
          <a:p>
            <a:pPr marL="300789" indent="-300789" algn="l" defTabSz="449262">
              <a:spcBef>
                <a:spcPts val="400"/>
              </a:spcBef>
              <a:buSzPct val="100000"/>
              <a:buChar char="-"/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32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rPr lang="pl-PL" sz="3200" dirty="0" smtClean="0">
                <a:sym typeface="Noteworthy Light"/>
              </a:rPr>
              <a:t>„Miłych </a:t>
            </a:r>
            <a:r>
              <a:rPr lang="pl-PL" sz="3200" dirty="0">
                <a:sym typeface="Noteworthy Light"/>
              </a:rPr>
              <a:t>słów używam, grzecznym dzieckiem zawsze </a:t>
            </a:r>
            <a:r>
              <a:rPr lang="pl-PL" sz="3200" dirty="0" smtClean="0">
                <a:sym typeface="Noteworthy Light"/>
              </a:rPr>
              <a:t>bywam”</a:t>
            </a:r>
            <a:endParaRPr sz="3000" dirty="0"/>
          </a:p>
          <a:p>
            <a:pPr marL="300789" indent="-300789" algn="l" defTabSz="449262">
              <a:spcBef>
                <a:spcPts val="400"/>
              </a:spcBef>
              <a:buSzPct val="100000"/>
              <a:buChar char="-"/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32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rPr sz="3000" dirty="0"/>
              <a:t>„</a:t>
            </a:r>
            <a:r>
              <a:rPr sz="3000" dirty="0" err="1"/>
              <a:t>Uczymy</a:t>
            </a:r>
            <a:r>
              <a:rPr sz="3000" dirty="0"/>
              <a:t> </a:t>
            </a:r>
            <a:r>
              <a:rPr sz="3000" dirty="0" err="1"/>
              <a:t>się</a:t>
            </a:r>
            <a:r>
              <a:rPr sz="3000" dirty="0"/>
              <a:t> </a:t>
            </a:r>
            <a:r>
              <a:rPr sz="3000" dirty="0" err="1"/>
              <a:t>dobrych</a:t>
            </a:r>
            <a:r>
              <a:rPr sz="3000" dirty="0"/>
              <a:t> </a:t>
            </a:r>
            <a:r>
              <a:rPr sz="3000" dirty="0" err="1"/>
              <a:t>manier</a:t>
            </a:r>
            <a:r>
              <a:rPr sz="3000" dirty="0"/>
              <a:t>”</a:t>
            </a:r>
          </a:p>
          <a:p>
            <a:pPr marL="300789" indent="-300789" algn="l" defTabSz="449262">
              <a:spcBef>
                <a:spcPts val="400"/>
              </a:spcBef>
              <a:buSzPct val="100000"/>
              <a:buChar char="-"/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32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rPr sz="3000" dirty="0"/>
              <a:t>„</a:t>
            </a:r>
            <a:r>
              <a:rPr sz="3000" dirty="0" err="1"/>
              <a:t>Mały</a:t>
            </a:r>
            <a:r>
              <a:rPr sz="3000" dirty="0"/>
              <a:t> </a:t>
            </a:r>
            <a:r>
              <a:rPr sz="3000" dirty="0" err="1"/>
              <a:t>miś</a:t>
            </a:r>
            <a:r>
              <a:rPr sz="3000" dirty="0"/>
              <a:t> w </a:t>
            </a:r>
            <a:r>
              <a:rPr sz="3000" dirty="0" err="1"/>
              <a:t>świecie</a:t>
            </a:r>
            <a:r>
              <a:rPr sz="3000" dirty="0"/>
              <a:t> </a:t>
            </a:r>
            <a:r>
              <a:rPr sz="3000" dirty="0" err="1"/>
              <a:t>wielkiej</a:t>
            </a:r>
            <a:r>
              <a:rPr sz="3000" dirty="0"/>
              <a:t> </a:t>
            </a:r>
            <a:r>
              <a:rPr sz="3000" dirty="0" err="1"/>
              <a:t>literatury</a:t>
            </a:r>
            <a:r>
              <a:rPr sz="3000" dirty="0"/>
              <a:t>”</a:t>
            </a:r>
          </a:p>
          <a:p>
            <a:pPr marL="300789" indent="-300789" algn="l" defTabSz="449262">
              <a:spcBef>
                <a:spcPts val="400"/>
              </a:spcBef>
              <a:buSzPct val="100000"/>
              <a:buChar char="-"/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32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rPr sz="3000" dirty="0"/>
              <a:t>„</a:t>
            </a:r>
            <a:r>
              <a:rPr sz="3000" dirty="0" err="1"/>
              <a:t>Czyściochowe</a:t>
            </a:r>
            <a:r>
              <a:rPr sz="3000" dirty="0"/>
              <a:t> Przedszkole</a:t>
            </a:r>
            <a:r>
              <a:rPr sz="3000" dirty="0" smtClean="0"/>
              <a:t>”</a:t>
            </a:r>
            <a:endParaRPr lang="pl-PL" sz="3000" dirty="0" smtClean="0"/>
          </a:p>
          <a:p>
            <a:pPr marL="300789" indent="-300789" algn="l" defTabSz="449262">
              <a:spcBef>
                <a:spcPts val="400"/>
              </a:spcBef>
              <a:buSzPct val="100000"/>
              <a:buChar char="-"/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32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rPr lang="pl-PL" sz="3200" dirty="0" smtClean="0">
                <a:sym typeface="Noteworthy Light"/>
              </a:rPr>
              <a:t>„W </a:t>
            </a:r>
            <a:r>
              <a:rPr lang="pl-PL" sz="3200" dirty="0">
                <a:sym typeface="Noteworthy Light"/>
              </a:rPr>
              <a:t>Polskę tanecznym </a:t>
            </a:r>
            <a:r>
              <a:rPr lang="pl-PL" sz="3200" dirty="0" smtClean="0">
                <a:sym typeface="Noteworthy Light"/>
              </a:rPr>
              <a:t>krokiem”</a:t>
            </a:r>
          </a:p>
          <a:p>
            <a:pPr marL="300789" indent="-300789" algn="l" defTabSz="449262">
              <a:spcBef>
                <a:spcPts val="400"/>
              </a:spcBef>
              <a:buSzPct val="100000"/>
              <a:buChar char="-"/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32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rPr lang="pl-PL" sz="3200" dirty="0">
                <a:sym typeface="Noteworthy Light"/>
              </a:rPr>
              <a:t>„Wiem, czuję, rozumiem” </a:t>
            </a:r>
            <a:endParaRPr sz="30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1C7FC"/>
            </a:gs>
            <a:gs pos="100000">
              <a:srgbClr val="93E3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829" y="8179230"/>
            <a:ext cx="2056101" cy="827048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Od września 2018 roku została wprowadzona innowacja pedagogiczna pod hasłem: „Kocham Cię Polsko – Moja Ojczyzno”, patriotyczne tematy będą realizowane w trzech etapach:…"/>
          <p:cNvSpPr txBox="1"/>
          <p:nvPr/>
        </p:nvSpPr>
        <p:spPr>
          <a:xfrm>
            <a:off x="972447" y="2364821"/>
            <a:ext cx="11059906" cy="5023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4999" tIns="44999" rIns="44999" bIns="44999">
            <a:spAutoFit/>
          </a:bodyPr>
          <a:lstStyle/>
          <a:p>
            <a:pPr algn="just" defTabSz="449262">
              <a:lnSpc>
                <a:spcPct val="104000"/>
              </a:lnSpc>
              <a:spcBef>
                <a:spcPts val="1400"/>
              </a:spcBef>
              <a:tabLst>
                <a:tab pos="342900" algn="l"/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9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rPr dirty="0"/>
              <a:t>    Od </a:t>
            </a:r>
            <a:r>
              <a:rPr dirty="0" err="1"/>
              <a:t>września</a:t>
            </a:r>
            <a:r>
              <a:rPr dirty="0"/>
              <a:t> 2018 </a:t>
            </a:r>
            <a:r>
              <a:rPr dirty="0" err="1"/>
              <a:t>roku</a:t>
            </a:r>
            <a:r>
              <a:rPr dirty="0"/>
              <a:t> </a:t>
            </a:r>
            <a:r>
              <a:rPr dirty="0" err="1"/>
              <a:t>została</a:t>
            </a:r>
            <a:r>
              <a:rPr dirty="0"/>
              <a:t> </a:t>
            </a:r>
            <a:r>
              <a:rPr dirty="0" err="1"/>
              <a:t>wprowadzona</a:t>
            </a:r>
            <a:r>
              <a:rPr dirty="0"/>
              <a:t> </a:t>
            </a:r>
            <a:r>
              <a:rPr dirty="0" err="1"/>
              <a:t>innowacja</a:t>
            </a:r>
            <a:r>
              <a:rPr dirty="0"/>
              <a:t> </a:t>
            </a:r>
            <a:r>
              <a:rPr dirty="0" err="1"/>
              <a:t>pedagogiczna</a:t>
            </a:r>
            <a:r>
              <a:rPr dirty="0"/>
              <a:t> pod </a:t>
            </a:r>
            <a:r>
              <a:rPr dirty="0" err="1"/>
              <a:t>hasłem</a:t>
            </a:r>
            <a:r>
              <a:rPr dirty="0"/>
              <a:t>: „</a:t>
            </a:r>
            <a:r>
              <a:rPr dirty="0" err="1"/>
              <a:t>Kocham</a:t>
            </a:r>
            <a:r>
              <a:rPr dirty="0"/>
              <a:t> </a:t>
            </a:r>
            <a:r>
              <a:rPr dirty="0" err="1"/>
              <a:t>Cię</a:t>
            </a:r>
            <a:r>
              <a:rPr dirty="0"/>
              <a:t> </a:t>
            </a:r>
            <a:r>
              <a:rPr dirty="0" err="1"/>
              <a:t>Polsko</a:t>
            </a:r>
            <a:r>
              <a:rPr dirty="0"/>
              <a:t> – </a:t>
            </a:r>
            <a:r>
              <a:rPr dirty="0" err="1"/>
              <a:t>Moja</a:t>
            </a:r>
            <a:r>
              <a:rPr dirty="0"/>
              <a:t> </a:t>
            </a:r>
            <a:r>
              <a:rPr dirty="0" err="1"/>
              <a:t>Ojczyzno</a:t>
            </a:r>
            <a:r>
              <a:rPr dirty="0"/>
              <a:t>”, </a:t>
            </a:r>
            <a:r>
              <a:rPr dirty="0" err="1"/>
              <a:t>patriotyczne</a:t>
            </a:r>
            <a:r>
              <a:rPr dirty="0"/>
              <a:t> </a:t>
            </a:r>
            <a:r>
              <a:rPr dirty="0" err="1"/>
              <a:t>tematy</a:t>
            </a:r>
            <a:r>
              <a:rPr dirty="0"/>
              <a:t> </a:t>
            </a:r>
            <a:r>
              <a:rPr dirty="0" err="1"/>
              <a:t>będą</a:t>
            </a:r>
            <a:r>
              <a:rPr dirty="0"/>
              <a:t> </a:t>
            </a:r>
            <a:r>
              <a:rPr dirty="0" err="1"/>
              <a:t>realizowane</a:t>
            </a:r>
            <a:r>
              <a:rPr dirty="0"/>
              <a:t> w </a:t>
            </a:r>
            <a:r>
              <a:rPr dirty="0" err="1"/>
              <a:t>trzech</a:t>
            </a:r>
            <a:r>
              <a:rPr dirty="0"/>
              <a:t> </a:t>
            </a:r>
            <a:r>
              <a:rPr dirty="0" err="1"/>
              <a:t>etapach</a:t>
            </a:r>
            <a:r>
              <a:rPr dirty="0"/>
              <a:t>:</a:t>
            </a:r>
          </a:p>
          <a:p>
            <a:pPr algn="just" defTabSz="449262">
              <a:lnSpc>
                <a:spcPct val="104000"/>
              </a:lnSpc>
              <a:spcBef>
                <a:spcPts val="1400"/>
              </a:spcBef>
              <a:tabLst>
                <a:tab pos="342900" algn="l"/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9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rPr dirty="0"/>
              <a:t>- </a:t>
            </a:r>
            <a:r>
              <a:rPr dirty="0" err="1"/>
              <a:t>Ostrów</a:t>
            </a:r>
            <a:r>
              <a:rPr dirty="0"/>
              <a:t> Wielkopolski – </a:t>
            </a:r>
            <a:r>
              <a:rPr dirty="0" err="1"/>
              <a:t>moje</a:t>
            </a:r>
            <a:r>
              <a:rPr dirty="0"/>
              <a:t> </a:t>
            </a:r>
            <a:r>
              <a:rPr dirty="0" err="1"/>
              <a:t>miasto</a:t>
            </a:r>
            <a:r>
              <a:rPr dirty="0"/>
              <a:t>,</a:t>
            </a:r>
          </a:p>
          <a:p>
            <a:pPr algn="just" defTabSz="449262">
              <a:lnSpc>
                <a:spcPct val="104000"/>
              </a:lnSpc>
              <a:spcBef>
                <a:spcPts val="1400"/>
              </a:spcBef>
              <a:tabLst>
                <a:tab pos="342900" algn="l"/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9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rPr dirty="0"/>
              <a:t>- </a:t>
            </a:r>
            <a:r>
              <a:rPr dirty="0" err="1"/>
              <a:t>Wielkopolska</a:t>
            </a:r>
            <a:r>
              <a:rPr dirty="0"/>
              <a:t> – </a:t>
            </a:r>
            <a:r>
              <a:rPr dirty="0" err="1"/>
              <a:t>moje</a:t>
            </a:r>
            <a:r>
              <a:rPr dirty="0"/>
              <a:t> </a:t>
            </a:r>
            <a:r>
              <a:rPr dirty="0" err="1"/>
              <a:t>województwo</a:t>
            </a:r>
            <a:r>
              <a:rPr dirty="0"/>
              <a:t>,</a:t>
            </a:r>
          </a:p>
          <a:p>
            <a:pPr algn="just" defTabSz="449262">
              <a:lnSpc>
                <a:spcPct val="104000"/>
              </a:lnSpc>
              <a:spcBef>
                <a:spcPts val="1400"/>
              </a:spcBef>
              <a:tabLst>
                <a:tab pos="342900" algn="l"/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29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rPr dirty="0"/>
              <a:t>- </a:t>
            </a:r>
            <a:r>
              <a:rPr dirty="0" err="1"/>
              <a:t>Polska</a:t>
            </a:r>
            <a:r>
              <a:rPr dirty="0"/>
              <a:t> – </a:t>
            </a:r>
            <a:r>
              <a:rPr dirty="0" err="1"/>
              <a:t>moja</a:t>
            </a:r>
            <a:r>
              <a:rPr dirty="0"/>
              <a:t> </a:t>
            </a:r>
            <a:r>
              <a:rPr dirty="0" err="1"/>
              <a:t>ojczyzna</a:t>
            </a:r>
            <a:r>
              <a:rPr dirty="0"/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1C7FC"/>
            </a:gs>
            <a:gs pos="100000">
              <a:srgbClr val="93E3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829" y="8179230"/>
            <a:ext cx="2056101" cy="827048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NAJWIĘKSZE ATUTY PRZEDSZKOLA…"/>
          <p:cNvSpPr txBox="1"/>
          <p:nvPr/>
        </p:nvSpPr>
        <p:spPr>
          <a:xfrm>
            <a:off x="425011" y="86137"/>
            <a:ext cx="12154777" cy="8429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4999" tIns="44999" rIns="44999" bIns="44999">
            <a:spAutoFit/>
          </a:bodyPr>
          <a:lstStyle/>
          <a:p>
            <a:pPr marL="180975" indent="-133350" defTabSz="449262">
              <a:spcBef>
                <a:spcPts val="400"/>
              </a:spcBef>
              <a:tabLst>
                <a:tab pos="228600" algn="l"/>
                <a:tab pos="673100" algn="l"/>
                <a:tab pos="1117600" algn="l"/>
                <a:tab pos="1574800" algn="l"/>
                <a:tab pos="2019300" algn="l"/>
                <a:tab pos="2463800" algn="l"/>
                <a:tab pos="2921000" algn="l"/>
                <a:tab pos="3365500" algn="l"/>
                <a:tab pos="3810000" algn="l"/>
                <a:tab pos="4267200" algn="l"/>
                <a:tab pos="4711700" algn="l"/>
                <a:tab pos="5168900" algn="l"/>
                <a:tab pos="5613400" algn="l"/>
                <a:tab pos="6057900" algn="l"/>
                <a:tab pos="6515100" algn="l"/>
                <a:tab pos="6959600" algn="l"/>
                <a:tab pos="7404100" algn="l"/>
                <a:tab pos="7861300" algn="l"/>
                <a:tab pos="8305800" algn="l"/>
                <a:tab pos="8763000" algn="l"/>
                <a:tab pos="9207500" algn="l"/>
              </a:tabLst>
              <a:defRPr sz="2500">
                <a:solidFill>
                  <a:srgbClr val="000000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pPr>
            <a:endParaRPr/>
          </a:p>
          <a:p>
            <a:pPr marL="180975" indent="-133350" defTabSz="449262">
              <a:spcBef>
                <a:spcPts val="400"/>
              </a:spcBef>
              <a:tabLst>
                <a:tab pos="228600" algn="l"/>
                <a:tab pos="673100" algn="l"/>
                <a:tab pos="1117600" algn="l"/>
                <a:tab pos="1574800" algn="l"/>
                <a:tab pos="2019300" algn="l"/>
                <a:tab pos="2463800" algn="l"/>
                <a:tab pos="2921000" algn="l"/>
                <a:tab pos="3365500" algn="l"/>
                <a:tab pos="3810000" algn="l"/>
                <a:tab pos="4267200" algn="l"/>
                <a:tab pos="4711700" algn="l"/>
                <a:tab pos="5168900" algn="l"/>
                <a:tab pos="5613400" algn="l"/>
                <a:tab pos="6057900" algn="l"/>
                <a:tab pos="6515100" algn="l"/>
                <a:tab pos="6959600" algn="l"/>
                <a:tab pos="7404100" algn="l"/>
                <a:tab pos="7861300" algn="l"/>
                <a:tab pos="8305800" algn="l"/>
                <a:tab pos="8763000" algn="l"/>
                <a:tab pos="9207500" algn="l"/>
              </a:tabLst>
              <a:defRPr sz="3300">
                <a:solidFill>
                  <a:srgbClr val="000000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pPr>
            <a:r>
              <a:t>NAJWIĘKSZE ATUTY PRZEDSZKOLA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80975" indent="-133350" algn="l" defTabSz="449262">
              <a:spcBef>
                <a:spcPts val="400"/>
              </a:spcBef>
              <a:tabLst>
                <a:tab pos="228600" algn="l"/>
                <a:tab pos="673100" algn="l"/>
                <a:tab pos="1117600" algn="l"/>
                <a:tab pos="1574800" algn="l"/>
                <a:tab pos="2019300" algn="l"/>
                <a:tab pos="2463800" algn="l"/>
                <a:tab pos="2921000" algn="l"/>
                <a:tab pos="3365500" algn="l"/>
                <a:tab pos="3810000" algn="l"/>
                <a:tab pos="4267200" algn="l"/>
                <a:tab pos="4711700" algn="l"/>
                <a:tab pos="5168900" algn="l"/>
                <a:tab pos="5613400" algn="l"/>
                <a:tab pos="6057900" algn="l"/>
                <a:tab pos="6515100" algn="l"/>
                <a:tab pos="6959600" algn="l"/>
                <a:tab pos="7404100" algn="l"/>
                <a:tab pos="7861300" algn="l"/>
                <a:tab pos="8305800" algn="l"/>
                <a:tab pos="8763000" algn="l"/>
                <a:tab pos="9207500" algn="l"/>
              </a:tabLst>
              <a:defRPr sz="2300">
                <a:solidFill>
                  <a:srgbClr val="000000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pP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63071" indent="-215446" algn="l" defTabSz="449262">
              <a:spcBef>
                <a:spcPts val="400"/>
              </a:spcBef>
              <a:buClr>
                <a:srgbClr val="C3260C"/>
              </a:buClr>
              <a:buSzPct val="100000"/>
              <a:buFont typeface="Georgia"/>
              <a:buChar char="*"/>
              <a:tabLst>
                <a:tab pos="228600" algn="l"/>
                <a:tab pos="673100" algn="l"/>
                <a:tab pos="1117600" algn="l"/>
                <a:tab pos="1574800" algn="l"/>
                <a:tab pos="2019300" algn="l"/>
                <a:tab pos="2463800" algn="l"/>
                <a:tab pos="2921000" algn="l"/>
                <a:tab pos="3365500" algn="l"/>
                <a:tab pos="3810000" algn="l"/>
                <a:tab pos="4267200" algn="l"/>
                <a:tab pos="4711700" algn="l"/>
                <a:tab pos="5168900" algn="l"/>
                <a:tab pos="5613400" algn="l"/>
                <a:tab pos="6057900" algn="l"/>
                <a:tab pos="6515100" algn="l"/>
                <a:tab pos="6959600" algn="l"/>
                <a:tab pos="7404100" algn="l"/>
                <a:tab pos="7861300" algn="l"/>
                <a:tab pos="8305800" algn="l"/>
                <a:tab pos="8763000" algn="l"/>
                <a:tab pos="9207500" algn="l"/>
              </a:tabLst>
              <a:defRPr sz="25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t>piętrowy obiekt o powierzchni ponad 1000 m²</a:t>
            </a:r>
          </a:p>
          <a:p>
            <a:pPr marL="263071" indent="-215446" algn="l" defTabSz="449262">
              <a:spcBef>
                <a:spcPts val="400"/>
              </a:spcBef>
              <a:buClr>
                <a:srgbClr val="C3260C"/>
              </a:buClr>
              <a:buSzPct val="100000"/>
              <a:buFont typeface="Georgia"/>
              <a:buChar char="*"/>
              <a:tabLst>
                <a:tab pos="228600" algn="l"/>
                <a:tab pos="673100" algn="l"/>
                <a:tab pos="1117600" algn="l"/>
                <a:tab pos="1574800" algn="l"/>
                <a:tab pos="2019300" algn="l"/>
                <a:tab pos="2463800" algn="l"/>
                <a:tab pos="2921000" algn="l"/>
                <a:tab pos="3365500" algn="l"/>
                <a:tab pos="3810000" algn="l"/>
                <a:tab pos="4267200" algn="l"/>
                <a:tab pos="4711700" algn="l"/>
                <a:tab pos="5168900" algn="l"/>
                <a:tab pos="5613400" algn="l"/>
                <a:tab pos="6057900" algn="l"/>
                <a:tab pos="6515100" algn="l"/>
                <a:tab pos="6959600" algn="l"/>
                <a:tab pos="7404100" algn="l"/>
                <a:tab pos="7861300" algn="l"/>
                <a:tab pos="8305800" algn="l"/>
                <a:tab pos="8763000" algn="l"/>
                <a:tab pos="9207500" algn="l"/>
              </a:tabLst>
              <a:defRPr sz="25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t>piękny, duży i zielony plac zabaw w sąsiedztwie Miejskiego Parku</a:t>
            </a:r>
          </a:p>
          <a:p>
            <a:pPr marL="263071" indent="-215446" algn="l" defTabSz="449262">
              <a:spcBef>
                <a:spcPts val="400"/>
              </a:spcBef>
              <a:buClr>
                <a:srgbClr val="C3260C"/>
              </a:buClr>
              <a:buSzPct val="100000"/>
              <a:buFont typeface="Georgia"/>
              <a:buChar char="*"/>
              <a:tabLst>
                <a:tab pos="228600" algn="l"/>
                <a:tab pos="673100" algn="l"/>
                <a:tab pos="1117600" algn="l"/>
                <a:tab pos="1574800" algn="l"/>
                <a:tab pos="2019300" algn="l"/>
                <a:tab pos="2463800" algn="l"/>
                <a:tab pos="2921000" algn="l"/>
                <a:tab pos="3365500" algn="l"/>
                <a:tab pos="3810000" algn="l"/>
                <a:tab pos="4267200" algn="l"/>
                <a:tab pos="4711700" algn="l"/>
                <a:tab pos="5168900" algn="l"/>
                <a:tab pos="5613400" algn="l"/>
                <a:tab pos="6057900" algn="l"/>
                <a:tab pos="6515100" algn="l"/>
                <a:tab pos="6959600" algn="l"/>
                <a:tab pos="7404100" algn="l"/>
                <a:tab pos="7861300" algn="l"/>
                <a:tab pos="8305800" algn="l"/>
                <a:tab pos="8763000" algn="l"/>
                <a:tab pos="9207500" algn="l"/>
              </a:tabLst>
              <a:defRPr sz="25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t>estetyczne, jasne i kolorowe sale zajęć wyposażone w potrzebne pomoce dydaktyczne, zabawki i kąciki tematyczne</a:t>
            </a:r>
          </a:p>
          <a:p>
            <a:pPr marL="263071" indent="-215446" algn="l" defTabSz="449262">
              <a:spcBef>
                <a:spcPts val="400"/>
              </a:spcBef>
              <a:buClr>
                <a:srgbClr val="C3260C"/>
              </a:buClr>
              <a:buSzPct val="100000"/>
              <a:buFont typeface="Georgia"/>
              <a:buChar char="*"/>
              <a:tabLst>
                <a:tab pos="228600" algn="l"/>
                <a:tab pos="673100" algn="l"/>
                <a:tab pos="1117600" algn="l"/>
                <a:tab pos="1574800" algn="l"/>
                <a:tab pos="2019300" algn="l"/>
                <a:tab pos="2463800" algn="l"/>
                <a:tab pos="2921000" algn="l"/>
                <a:tab pos="3365500" algn="l"/>
                <a:tab pos="3810000" algn="l"/>
                <a:tab pos="4267200" algn="l"/>
                <a:tab pos="4711700" algn="l"/>
                <a:tab pos="5168900" algn="l"/>
                <a:tab pos="5613400" algn="l"/>
                <a:tab pos="6057900" algn="l"/>
                <a:tab pos="6515100" algn="l"/>
                <a:tab pos="6959600" algn="l"/>
                <a:tab pos="7404100" algn="l"/>
                <a:tab pos="7861300" algn="l"/>
                <a:tab pos="8305800" algn="l"/>
                <a:tab pos="8763000" algn="l"/>
                <a:tab pos="9207500" algn="l"/>
              </a:tabLst>
              <a:defRPr sz="25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t>wykwalifikowana kadra pedagogiczna oraz oddany dzieciom personel administracyjno – obsługowy</a:t>
            </a:r>
          </a:p>
          <a:p>
            <a:pPr marL="263071" indent="-215446" algn="l" defTabSz="449262">
              <a:spcBef>
                <a:spcPts val="400"/>
              </a:spcBef>
              <a:buClr>
                <a:srgbClr val="C3260C"/>
              </a:buClr>
              <a:buSzPct val="100000"/>
              <a:buFont typeface="Georgia"/>
              <a:buChar char="*"/>
              <a:tabLst>
                <a:tab pos="228600" algn="l"/>
                <a:tab pos="673100" algn="l"/>
                <a:tab pos="1117600" algn="l"/>
                <a:tab pos="1574800" algn="l"/>
                <a:tab pos="2019300" algn="l"/>
                <a:tab pos="2463800" algn="l"/>
                <a:tab pos="2921000" algn="l"/>
                <a:tab pos="3365500" algn="l"/>
                <a:tab pos="3810000" algn="l"/>
                <a:tab pos="4267200" algn="l"/>
                <a:tab pos="4711700" algn="l"/>
                <a:tab pos="5168900" algn="l"/>
                <a:tab pos="5613400" algn="l"/>
                <a:tab pos="6057900" algn="l"/>
                <a:tab pos="6515100" algn="l"/>
                <a:tab pos="6959600" algn="l"/>
                <a:tab pos="7404100" algn="l"/>
                <a:tab pos="7861300" algn="l"/>
                <a:tab pos="8305800" algn="l"/>
                <a:tab pos="8763000" algn="l"/>
                <a:tab pos="9207500" algn="l"/>
              </a:tabLst>
              <a:defRPr sz="25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t>miła i przyjazna atmosfera</a:t>
            </a:r>
          </a:p>
          <a:p>
            <a:pPr marL="263071" indent="-215446" algn="l" defTabSz="449262">
              <a:spcBef>
                <a:spcPts val="400"/>
              </a:spcBef>
              <a:buClr>
                <a:srgbClr val="C3260C"/>
              </a:buClr>
              <a:buSzPct val="100000"/>
              <a:buFont typeface="Georgia"/>
              <a:buChar char="*"/>
              <a:tabLst>
                <a:tab pos="228600" algn="l"/>
                <a:tab pos="673100" algn="l"/>
                <a:tab pos="1117600" algn="l"/>
                <a:tab pos="1574800" algn="l"/>
                <a:tab pos="2019300" algn="l"/>
                <a:tab pos="2463800" algn="l"/>
                <a:tab pos="2921000" algn="l"/>
                <a:tab pos="3365500" algn="l"/>
                <a:tab pos="3810000" algn="l"/>
                <a:tab pos="4267200" algn="l"/>
                <a:tab pos="4711700" algn="l"/>
                <a:tab pos="5168900" algn="l"/>
                <a:tab pos="5613400" algn="l"/>
                <a:tab pos="6057900" algn="l"/>
                <a:tab pos="6515100" algn="l"/>
                <a:tab pos="6959600" algn="l"/>
                <a:tab pos="7404100" algn="l"/>
                <a:tab pos="7861300" algn="l"/>
                <a:tab pos="8305800" algn="l"/>
                <a:tab pos="8763000" algn="l"/>
                <a:tab pos="9207500" algn="l"/>
              </a:tabLst>
              <a:defRPr sz="25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t>urozmaicone, zbilansowane posiłki, uwzględniana dieta bezglutenowa, bezmleczna</a:t>
            </a:r>
          </a:p>
          <a:p>
            <a:pPr marL="263071" indent="-215446" algn="l" defTabSz="449262">
              <a:spcBef>
                <a:spcPts val="400"/>
              </a:spcBef>
              <a:buClr>
                <a:srgbClr val="C3260C"/>
              </a:buClr>
              <a:buSzPct val="100000"/>
              <a:buFont typeface="Georgia"/>
              <a:buChar char="*"/>
              <a:tabLst>
                <a:tab pos="228600" algn="l"/>
                <a:tab pos="673100" algn="l"/>
                <a:tab pos="1117600" algn="l"/>
                <a:tab pos="1574800" algn="l"/>
                <a:tab pos="2019300" algn="l"/>
                <a:tab pos="2463800" algn="l"/>
                <a:tab pos="2921000" algn="l"/>
                <a:tab pos="3365500" algn="l"/>
                <a:tab pos="3810000" algn="l"/>
                <a:tab pos="4267200" algn="l"/>
                <a:tab pos="4711700" algn="l"/>
                <a:tab pos="5168900" algn="l"/>
                <a:tab pos="5613400" algn="l"/>
                <a:tab pos="6057900" algn="l"/>
                <a:tab pos="6515100" algn="l"/>
                <a:tab pos="6959600" algn="l"/>
                <a:tab pos="7404100" algn="l"/>
                <a:tab pos="7861300" algn="l"/>
                <a:tab pos="8305800" algn="l"/>
                <a:tab pos="8763000" algn="l"/>
                <a:tab pos="9207500" algn="l"/>
              </a:tabLst>
              <a:defRPr sz="25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t>priorytetem jest zdrowie i bezpieczeństwo dzieci</a:t>
            </a:r>
          </a:p>
          <a:p>
            <a:pPr marL="263071" indent="-215446" algn="l" defTabSz="449262">
              <a:spcBef>
                <a:spcPts val="400"/>
              </a:spcBef>
              <a:buClr>
                <a:srgbClr val="C3260C"/>
              </a:buClr>
              <a:buSzPct val="100000"/>
              <a:buFont typeface="Georgia"/>
              <a:buChar char="*"/>
              <a:tabLst>
                <a:tab pos="228600" algn="l"/>
                <a:tab pos="673100" algn="l"/>
                <a:tab pos="1117600" algn="l"/>
                <a:tab pos="1574800" algn="l"/>
                <a:tab pos="2019300" algn="l"/>
                <a:tab pos="2463800" algn="l"/>
                <a:tab pos="2921000" algn="l"/>
                <a:tab pos="3365500" algn="l"/>
                <a:tab pos="3810000" algn="l"/>
                <a:tab pos="4267200" algn="l"/>
                <a:tab pos="4711700" algn="l"/>
                <a:tab pos="5168900" algn="l"/>
                <a:tab pos="5613400" algn="l"/>
                <a:tab pos="6057900" algn="l"/>
                <a:tab pos="6515100" algn="l"/>
                <a:tab pos="6959600" algn="l"/>
                <a:tab pos="7404100" algn="l"/>
                <a:tab pos="7861300" algn="l"/>
                <a:tab pos="8305800" algn="l"/>
                <a:tab pos="8763000" algn="l"/>
                <a:tab pos="9207500" algn="l"/>
              </a:tabLst>
              <a:defRPr sz="25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t>rodzice są partnerami przedszkola</a:t>
            </a:r>
          </a:p>
          <a:p>
            <a:pPr marL="263071" indent="-215446" algn="l" defTabSz="449262">
              <a:spcBef>
                <a:spcPts val="400"/>
              </a:spcBef>
              <a:buClr>
                <a:srgbClr val="C3260C"/>
              </a:buClr>
              <a:buSzPct val="100000"/>
              <a:buFont typeface="Georgia"/>
              <a:buChar char="*"/>
              <a:tabLst>
                <a:tab pos="228600" algn="l"/>
                <a:tab pos="673100" algn="l"/>
                <a:tab pos="1117600" algn="l"/>
                <a:tab pos="1574800" algn="l"/>
                <a:tab pos="2019300" algn="l"/>
                <a:tab pos="2463800" algn="l"/>
                <a:tab pos="2921000" algn="l"/>
                <a:tab pos="3365500" algn="l"/>
                <a:tab pos="3810000" algn="l"/>
                <a:tab pos="4267200" algn="l"/>
                <a:tab pos="4711700" algn="l"/>
                <a:tab pos="5168900" algn="l"/>
                <a:tab pos="5613400" algn="l"/>
                <a:tab pos="6057900" algn="l"/>
                <a:tab pos="6515100" algn="l"/>
                <a:tab pos="6959600" algn="l"/>
                <a:tab pos="7404100" algn="l"/>
                <a:tab pos="7861300" algn="l"/>
                <a:tab pos="8305800" algn="l"/>
                <a:tab pos="8763000" algn="l"/>
                <a:tab pos="9207500" algn="l"/>
              </a:tabLst>
              <a:defRPr sz="25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t>zajęcia dodatkowe, które stymulują rozwój fizyczny i umysłowy dziecka, tj. język angielski, religia, logopedia, zajęcia rewalidacyjne, zajęcia korekcyjno-kompensacyjne, oraz basen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1C7FC"/>
            </a:gs>
            <a:gs pos="100000">
              <a:srgbClr val="93E3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9829" y="8179230"/>
            <a:ext cx="2056101" cy="827048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NASZE SALE PRZEDSZKOLNE"/>
          <p:cNvSpPr txBox="1"/>
          <p:nvPr/>
        </p:nvSpPr>
        <p:spPr>
          <a:xfrm>
            <a:off x="1398075" y="4366736"/>
            <a:ext cx="10208650" cy="1020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49262">
              <a:spcBef>
                <a:spcPts val="400"/>
              </a:spcBef>
              <a:tabLst>
                <a:tab pos="444500" algn="l"/>
                <a:tab pos="889000" algn="l"/>
                <a:tab pos="1346200" algn="l"/>
                <a:tab pos="1790700" algn="l"/>
                <a:tab pos="2235200" algn="l"/>
                <a:tab pos="2692400" algn="l"/>
                <a:tab pos="3136900" algn="l"/>
                <a:tab pos="3581400" algn="l"/>
                <a:tab pos="4038600" algn="l"/>
                <a:tab pos="4483100" algn="l"/>
                <a:tab pos="4940300" algn="l"/>
                <a:tab pos="5384800" algn="l"/>
                <a:tab pos="5829300" algn="l"/>
                <a:tab pos="6286500" algn="l"/>
                <a:tab pos="6731000" algn="l"/>
                <a:tab pos="7175500" algn="l"/>
                <a:tab pos="7632700" algn="l"/>
                <a:tab pos="8077200" algn="l"/>
                <a:tab pos="8534400" algn="l"/>
                <a:tab pos="8978900" algn="l"/>
              </a:tabLst>
              <a:defRPr sz="4500">
                <a:solidFill>
                  <a:srgbClr val="000000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r>
              <a:t>NASZE SALE PRZEDSZKOLNE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2_ColorGradient">
  <a:themeElements>
    <a:clrScheme name="22_ColorGradient">
      <a:dk1>
        <a:srgbClr val="810092"/>
      </a:dk1>
      <a:lt1>
        <a:srgbClr val="929292"/>
      </a:lt1>
      <a:dk2>
        <a:srgbClr val="5E5E5E"/>
      </a:dk2>
      <a:lt2>
        <a:srgbClr val="D5D5D5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2_ColorGradient">
      <a:majorFont>
        <a:latin typeface="Graphik Semibold"/>
        <a:ea typeface="Graphik Semibold"/>
        <a:cs typeface="Graphik Semibold"/>
      </a:majorFont>
      <a:minorFont>
        <a:latin typeface="Graphik Semibold"/>
        <a:ea typeface="Graphik Semibold"/>
        <a:cs typeface="Graphik Semibold"/>
      </a:minorFont>
    </a:fontScheme>
    <a:fmtScheme name="22_Color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raphik Medium"/>
            <a:ea typeface="Graphik Medium"/>
            <a:cs typeface="Graphik Medium"/>
            <a:sym typeface="Graphik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99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929292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2_ColorGradient">
  <a:themeElements>
    <a:clrScheme name="22_ColorGradien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2_ColorGradient">
      <a:majorFont>
        <a:latin typeface="Graphik Semibold"/>
        <a:ea typeface="Graphik Semibold"/>
        <a:cs typeface="Graphik Semibold"/>
      </a:majorFont>
      <a:minorFont>
        <a:latin typeface="Graphik Semibold"/>
        <a:ea typeface="Graphik Semibold"/>
        <a:cs typeface="Graphik Semibold"/>
      </a:minorFont>
    </a:fontScheme>
    <a:fmtScheme name="22_Color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raphik Medium"/>
            <a:ea typeface="Graphik Medium"/>
            <a:cs typeface="Graphik Medium"/>
            <a:sym typeface="Graphik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99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929292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646</Words>
  <Application>Microsoft Office PowerPoint</Application>
  <PresentationFormat>Niestandardowy</PresentationFormat>
  <Paragraphs>92</Paragraphs>
  <Slides>37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37</vt:i4>
      </vt:variant>
    </vt:vector>
  </HeadingPairs>
  <TitlesOfParts>
    <vt:vector size="46" baseType="lpstr">
      <vt:lpstr>Georgia</vt:lpstr>
      <vt:lpstr>Graphik</vt:lpstr>
      <vt:lpstr>Graphik Medium</vt:lpstr>
      <vt:lpstr>Graphik Semibold</vt:lpstr>
      <vt:lpstr>Helvetica Neue</vt:lpstr>
      <vt:lpstr>Noteworthy Bold</vt:lpstr>
      <vt:lpstr>Noteworthy Light</vt:lpstr>
      <vt:lpstr>Times New Roman</vt:lpstr>
      <vt:lpstr>22_ColorGradient</vt:lpstr>
      <vt:lpstr>PRZEDSZKOLE NR 17 W OSTROWIE WIELKOPOLSKIM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PRZEDSZKOLE NR 17 W OSTROWIE WIELKOPOLSKIM</dc:title>
  <cp:lastModifiedBy>Przedszkole</cp:lastModifiedBy>
  <cp:revision>2</cp:revision>
  <dcterms:modified xsi:type="dcterms:W3CDTF">2020-08-25T10:23:29Z</dcterms:modified>
</cp:coreProperties>
</file>